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7" r:id="rId17"/>
    <p:sldId id="271" r:id="rId18"/>
    <p:sldId id="272" r:id="rId19"/>
    <p:sldId id="273" r:id="rId20"/>
    <p:sldId id="274" r:id="rId21"/>
    <p:sldId id="275" r:id="rId22"/>
    <p:sldId id="282" r:id="rId23"/>
    <p:sldId id="278" r:id="rId24"/>
    <p:sldId id="288" r:id="rId25"/>
    <p:sldId id="279" r:id="rId26"/>
    <p:sldId id="283" r:id="rId27"/>
    <p:sldId id="284" r:id="rId28"/>
    <p:sldId id="289" r:id="rId29"/>
    <p:sldId id="285" r:id="rId30"/>
    <p:sldId id="286" r:id="rId31"/>
    <p:sldId id="287" r:id="rId32"/>
    <p:sldId id="290" r:id="rId33"/>
    <p:sldId id="280" r:id="rId34"/>
    <p:sldId id="281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우성" userId="bd72ff9a-29da-4933-abc0-88a847036ce7" providerId="ADAL" clId="{75D3AA7A-E7C9-44A3-89D7-6919A2F6136D}"/>
    <pc:docChg chg="undo custSel modSld">
      <pc:chgData name="박우성" userId="bd72ff9a-29da-4933-abc0-88a847036ce7" providerId="ADAL" clId="{75D3AA7A-E7C9-44A3-89D7-6919A2F6136D}" dt="2021-05-27T12:49:24.815" v="15" actId="478"/>
      <pc:docMkLst>
        <pc:docMk/>
      </pc:docMkLst>
      <pc:sldChg chg="delSp mod">
        <pc:chgData name="박우성" userId="bd72ff9a-29da-4933-abc0-88a847036ce7" providerId="ADAL" clId="{75D3AA7A-E7C9-44A3-89D7-6919A2F6136D}" dt="2021-05-21T19:56:01.363" v="1" actId="478"/>
        <pc:sldMkLst>
          <pc:docMk/>
          <pc:sldMk cId="995092985" sldId="261"/>
        </pc:sldMkLst>
        <pc:inkChg chg="del">
          <ac:chgData name="박우성" userId="bd72ff9a-29da-4933-abc0-88a847036ce7" providerId="ADAL" clId="{75D3AA7A-E7C9-44A3-89D7-6919A2F6136D}" dt="2021-05-21T19:56:01.363" v="1" actId="478"/>
          <ac:inkMkLst>
            <pc:docMk/>
            <pc:sldMk cId="995092985" sldId="261"/>
            <ac:inkMk id="3" creationId="{7D9A0CD7-0C5A-4DCF-9EDE-2F52CD68AE7F}"/>
          </ac:inkMkLst>
        </pc:inkChg>
      </pc:sldChg>
      <pc:sldChg chg="delSp mod">
        <pc:chgData name="박우성" userId="bd72ff9a-29da-4933-abc0-88a847036ce7" providerId="ADAL" clId="{75D3AA7A-E7C9-44A3-89D7-6919A2F6136D}" dt="2021-05-21T19:56:02.539" v="2" actId="478"/>
        <pc:sldMkLst>
          <pc:docMk/>
          <pc:sldMk cId="3901646682" sldId="262"/>
        </pc:sldMkLst>
        <pc:inkChg chg="del">
          <ac:chgData name="박우성" userId="bd72ff9a-29da-4933-abc0-88a847036ce7" providerId="ADAL" clId="{75D3AA7A-E7C9-44A3-89D7-6919A2F6136D}" dt="2021-05-21T19:56:02.539" v="2" actId="478"/>
          <ac:inkMkLst>
            <pc:docMk/>
            <pc:sldMk cId="3901646682" sldId="262"/>
            <ac:inkMk id="20" creationId="{957EF296-C0B2-4216-BB51-EF2BF17574BB}"/>
          </ac:inkMkLst>
        </pc:inkChg>
      </pc:sldChg>
      <pc:sldChg chg="delSp mod">
        <pc:chgData name="박우성" userId="bd72ff9a-29da-4933-abc0-88a847036ce7" providerId="ADAL" clId="{75D3AA7A-E7C9-44A3-89D7-6919A2F6136D}" dt="2021-05-21T19:56:05.434" v="3" actId="478"/>
        <pc:sldMkLst>
          <pc:docMk/>
          <pc:sldMk cId="1706356903" sldId="263"/>
        </pc:sldMkLst>
        <pc:inkChg chg="del">
          <ac:chgData name="박우성" userId="bd72ff9a-29da-4933-abc0-88a847036ce7" providerId="ADAL" clId="{75D3AA7A-E7C9-44A3-89D7-6919A2F6136D}" dt="2021-05-21T19:56:05.434" v="3" actId="478"/>
          <ac:inkMkLst>
            <pc:docMk/>
            <pc:sldMk cId="1706356903" sldId="263"/>
            <ac:inkMk id="17" creationId="{F765A72A-7E3D-45B7-89DD-FAFF85C9E17D}"/>
          </ac:inkMkLst>
        </pc:inkChg>
      </pc:sldChg>
      <pc:sldChg chg="delSp mod">
        <pc:chgData name="박우성" userId="bd72ff9a-29da-4933-abc0-88a847036ce7" providerId="ADAL" clId="{75D3AA7A-E7C9-44A3-89D7-6919A2F6136D}" dt="2021-05-21T19:56:07.261" v="4" actId="478"/>
        <pc:sldMkLst>
          <pc:docMk/>
          <pc:sldMk cId="2289003535" sldId="264"/>
        </pc:sldMkLst>
        <pc:inkChg chg="del">
          <ac:chgData name="박우성" userId="bd72ff9a-29da-4933-abc0-88a847036ce7" providerId="ADAL" clId="{75D3AA7A-E7C9-44A3-89D7-6919A2F6136D}" dt="2021-05-21T19:56:07.261" v="4" actId="478"/>
          <ac:inkMkLst>
            <pc:docMk/>
            <pc:sldMk cId="2289003535" sldId="264"/>
            <ac:inkMk id="28" creationId="{6A4616B1-BDEB-489C-A857-77EA50670752}"/>
          </ac:inkMkLst>
        </pc:inkChg>
      </pc:sldChg>
      <pc:sldChg chg="delSp mod">
        <pc:chgData name="박우성" userId="bd72ff9a-29da-4933-abc0-88a847036ce7" providerId="ADAL" clId="{75D3AA7A-E7C9-44A3-89D7-6919A2F6136D}" dt="2021-05-21T19:56:08.962" v="5" actId="478"/>
        <pc:sldMkLst>
          <pc:docMk/>
          <pc:sldMk cId="1390595830" sldId="265"/>
        </pc:sldMkLst>
        <pc:inkChg chg="del">
          <ac:chgData name="박우성" userId="bd72ff9a-29da-4933-abc0-88a847036ce7" providerId="ADAL" clId="{75D3AA7A-E7C9-44A3-89D7-6919A2F6136D}" dt="2021-05-21T19:56:08.962" v="5" actId="478"/>
          <ac:inkMkLst>
            <pc:docMk/>
            <pc:sldMk cId="1390595830" sldId="265"/>
            <ac:inkMk id="11" creationId="{FBBADA17-7B3A-4255-9F52-F839C65A9C09}"/>
          </ac:inkMkLst>
        </pc:inkChg>
      </pc:sldChg>
      <pc:sldChg chg="delSp mod">
        <pc:chgData name="박우성" userId="bd72ff9a-29da-4933-abc0-88a847036ce7" providerId="ADAL" clId="{75D3AA7A-E7C9-44A3-89D7-6919A2F6136D}" dt="2021-05-22T13:04:15.439" v="14" actId="478"/>
        <pc:sldMkLst>
          <pc:docMk/>
          <pc:sldMk cId="1033751232" sldId="266"/>
        </pc:sldMkLst>
        <pc:inkChg chg="del">
          <ac:chgData name="박우성" userId="bd72ff9a-29da-4933-abc0-88a847036ce7" providerId="ADAL" clId="{75D3AA7A-E7C9-44A3-89D7-6919A2F6136D}" dt="2021-05-22T13:04:15.439" v="14" actId="478"/>
          <ac:inkMkLst>
            <pc:docMk/>
            <pc:sldMk cId="1033751232" sldId="266"/>
            <ac:inkMk id="9" creationId="{D1557722-F22F-43CD-838F-0B59FFA8DE64}"/>
          </ac:inkMkLst>
        </pc:inkChg>
      </pc:sldChg>
      <pc:sldChg chg="delSp mod">
        <pc:chgData name="박우성" userId="bd72ff9a-29da-4933-abc0-88a847036ce7" providerId="ADAL" clId="{75D3AA7A-E7C9-44A3-89D7-6919A2F6136D}" dt="2021-05-21T18:47:59.395" v="0" actId="478"/>
        <pc:sldMkLst>
          <pc:docMk/>
          <pc:sldMk cId="317711048" sldId="267"/>
        </pc:sldMkLst>
        <pc:inkChg chg="del">
          <ac:chgData name="박우성" userId="bd72ff9a-29da-4933-abc0-88a847036ce7" providerId="ADAL" clId="{75D3AA7A-E7C9-44A3-89D7-6919A2F6136D}" dt="2021-05-21T18:47:59.395" v="0" actId="478"/>
          <ac:inkMkLst>
            <pc:docMk/>
            <pc:sldMk cId="317711048" sldId="267"/>
            <ac:inkMk id="8" creationId="{7CD88D46-08CE-4427-AAAD-2D6C9B2F7E7A}"/>
          </ac:inkMkLst>
        </pc:inkChg>
      </pc:sldChg>
      <pc:sldChg chg="delSp mod">
        <pc:chgData name="박우성" userId="bd72ff9a-29da-4933-abc0-88a847036ce7" providerId="ADAL" clId="{75D3AA7A-E7C9-44A3-89D7-6919A2F6136D}" dt="2021-05-21T19:56:33.318" v="7" actId="478"/>
        <pc:sldMkLst>
          <pc:docMk/>
          <pc:sldMk cId="1866637221" sldId="271"/>
        </pc:sldMkLst>
        <pc:inkChg chg="del">
          <ac:chgData name="박우성" userId="bd72ff9a-29da-4933-abc0-88a847036ce7" providerId="ADAL" clId="{75D3AA7A-E7C9-44A3-89D7-6919A2F6136D}" dt="2021-05-21T19:56:33.318" v="7" actId="478"/>
          <ac:inkMkLst>
            <pc:docMk/>
            <pc:sldMk cId="1866637221" sldId="271"/>
            <ac:inkMk id="17" creationId="{341F8258-419A-45FE-A56C-49B22F81A606}"/>
          </ac:inkMkLst>
        </pc:inkChg>
      </pc:sldChg>
      <pc:sldChg chg="delSp mod">
        <pc:chgData name="박우성" userId="bd72ff9a-29da-4933-abc0-88a847036ce7" providerId="ADAL" clId="{75D3AA7A-E7C9-44A3-89D7-6919A2F6136D}" dt="2021-05-27T12:49:24.815" v="15" actId="478"/>
        <pc:sldMkLst>
          <pc:docMk/>
          <pc:sldMk cId="17819640" sldId="272"/>
        </pc:sldMkLst>
        <pc:inkChg chg="del">
          <ac:chgData name="박우성" userId="bd72ff9a-29da-4933-abc0-88a847036ce7" providerId="ADAL" clId="{75D3AA7A-E7C9-44A3-89D7-6919A2F6136D}" dt="2021-05-27T12:49:24.815" v="15" actId="478"/>
          <ac:inkMkLst>
            <pc:docMk/>
            <pc:sldMk cId="17819640" sldId="272"/>
            <ac:inkMk id="16" creationId="{2E52F16F-1BA7-40DF-8252-BB342AE7D028}"/>
          </ac:inkMkLst>
        </pc:inkChg>
      </pc:sldChg>
      <pc:sldChg chg="delSp mod">
        <pc:chgData name="박우성" userId="bd72ff9a-29da-4933-abc0-88a847036ce7" providerId="ADAL" clId="{75D3AA7A-E7C9-44A3-89D7-6919A2F6136D}" dt="2021-05-21T19:57:02.381" v="8" actId="478"/>
        <pc:sldMkLst>
          <pc:docMk/>
          <pc:sldMk cId="3567159791" sldId="273"/>
        </pc:sldMkLst>
        <pc:inkChg chg="del">
          <ac:chgData name="박우성" userId="bd72ff9a-29da-4933-abc0-88a847036ce7" providerId="ADAL" clId="{75D3AA7A-E7C9-44A3-89D7-6919A2F6136D}" dt="2021-05-21T19:57:02.381" v="8" actId="478"/>
          <ac:inkMkLst>
            <pc:docMk/>
            <pc:sldMk cId="3567159791" sldId="273"/>
            <ac:inkMk id="15" creationId="{643F0D59-48EC-41A5-9A16-0E154BC64531}"/>
          </ac:inkMkLst>
        </pc:inkChg>
      </pc:sldChg>
      <pc:sldChg chg="delSp mod">
        <pc:chgData name="박우성" userId="bd72ff9a-29da-4933-abc0-88a847036ce7" providerId="ADAL" clId="{75D3AA7A-E7C9-44A3-89D7-6919A2F6136D}" dt="2021-05-21T19:56:12.437" v="6" actId="478"/>
        <pc:sldMkLst>
          <pc:docMk/>
          <pc:sldMk cId="443806874" sldId="277"/>
        </pc:sldMkLst>
        <pc:inkChg chg="del">
          <ac:chgData name="박우성" userId="bd72ff9a-29da-4933-abc0-88a847036ce7" providerId="ADAL" clId="{75D3AA7A-E7C9-44A3-89D7-6919A2F6136D}" dt="2021-05-21T19:56:12.437" v="6" actId="478"/>
          <ac:inkMkLst>
            <pc:docMk/>
            <pc:sldMk cId="443806874" sldId="277"/>
            <ac:inkMk id="16" creationId="{6F23B445-E713-418C-8C9B-73CA750860EA}"/>
          </ac:inkMkLst>
        </pc:inkChg>
      </pc:sldChg>
      <pc:sldChg chg="delSp mod">
        <pc:chgData name="박우성" userId="bd72ff9a-29da-4933-abc0-88a847036ce7" providerId="ADAL" clId="{75D3AA7A-E7C9-44A3-89D7-6919A2F6136D}" dt="2021-05-21T19:57:13.429" v="13" actId="478"/>
        <pc:sldMkLst>
          <pc:docMk/>
          <pc:sldMk cId="349020938" sldId="278"/>
        </pc:sldMkLst>
        <pc:inkChg chg="del">
          <ac:chgData name="박우성" userId="bd72ff9a-29da-4933-abc0-88a847036ce7" providerId="ADAL" clId="{75D3AA7A-E7C9-44A3-89D7-6919A2F6136D}" dt="2021-05-21T19:57:13.429" v="13" actId="478"/>
          <ac:inkMkLst>
            <pc:docMk/>
            <pc:sldMk cId="349020938" sldId="278"/>
            <ac:inkMk id="7" creationId="{23781367-C51D-4417-A1D7-FB68485635A1}"/>
          </ac:inkMkLst>
        </pc:inkChg>
      </pc:sldChg>
      <pc:sldChg chg="delSp mod">
        <pc:chgData name="박우성" userId="bd72ff9a-29da-4933-abc0-88a847036ce7" providerId="ADAL" clId="{75D3AA7A-E7C9-44A3-89D7-6919A2F6136D}" dt="2021-05-21T19:57:05.237" v="9" actId="478"/>
        <pc:sldMkLst>
          <pc:docMk/>
          <pc:sldMk cId="2514415697" sldId="282"/>
        </pc:sldMkLst>
        <pc:inkChg chg="del">
          <ac:chgData name="박우성" userId="bd72ff9a-29da-4933-abc0-88a847036ce7" providerId="ADAL" clId="{75D3AA7A-E7C9-44A3-89D7-6919A2F6136D}" dt="2021-05-21T19:57:05.237" v="9" actId="478"/>
          <ac:inkMkLst>
            <pc:docMk/>
            <pc:sldMk cId="2514415697" sldId="282"/>
            <ac:inkMk id="16" creationId="{5BDE50BC-58CA-497D-BD58-E4AD184689D8}"/>
          </ac:inkMkLst>
        </pc:inkChg>
      </pc:sldChg>
      <pc:sldChg chg="addSp delSp mod">
        <pc:chgData name="박우성" userId="bd72ff9a-29da-4933-abc0-88a847036ce7" providerId="ADAL" clId="{75D3AA7A-E7C9-44A3-89D7-6919A2F6136D}" dt="2021-05-21T19:57:12.042" v="12" actId="478"/>
        <pc:sldMkLst>
          <pc:docMk/>
          <pc:sldMk cId="3988229176" sldId="288"/>
        </pc:sldMkLst>
        <pc:picChg chg="add del">
          <ac:chgData name="박우성" userId="bd72ff9a-29da-4933-abc0-88a847036ce7" providerId="ADAL" clId="{75D3AA7A-E7C9-44A3-89D7-6919A2F6136D}" dt="2021-05-21T19:57:10.763" v="11" actId="478"/>
          <ac:picMkLst>
            <pc:docMk/>
            <pc:sldMk cId="3988229176" sldId="288"/>
            <ac:picMk id="2" creationId="{08BEE2B8-3F51-4769-9160-C923ABCF3D68}"/>
          </ac:picMkLst>
        </pc:picChg>
        <pc:inkChg chg="del">
          <ac:chgData name="박우성" userId="bd72ff9a-29da-4933-abc0-88a847036ce7" providerId="ADAL" clId="{75D3AA7A-E7C9-44A3-89D7-6919A2F6136D}" dt="2021-05-21T19:57:12.042" v="12" actId="478"/>
          <ac:inkMkLst>
            <pc:docMk/>
            <pc:sldMk cId="3988229176" sldId="288"/>
            <ac:inkMk id="34" creationId="{B63D17F8-24AA-4A2E-9E4B-2D77ED2B959D}"/>
          </ac:inkMkLst>
        </pc:inkChg>
      </pc:sldChg>
    </pc:docChg>
  </pc:docChgLst>
  <pc:docChgLst>
    <pc:chgData name="박우성" userId="bd72ff9a-29da-4933-abc0-88a847036ce7" providerId="ADAL" clId="{92990514-5C26-4DA2-812B-2C115A284543}"/>
    <pc:docChg chg="custSel modSld">
      <pc:chgData name="박우성" userId="bd72ff9a-29da-4933-abc0-88a847036ce7" providerId="ADAL" clId="{92990514-5C26-4DA2-812B-2C115A284543}" dt="2021-05-27T08:56:38.792" v="3" actId="478"/>
      <pc:docMkLst>
        <pc:docMk/>
      </pc:docMkLst>
      <pc:sldChg chg="delSp mod">
        <pc:chgData name="박우성" userId="bd72ff9a-29da-4933-abc0-88a847036ce7" providerId="ADAL" clId="{92990514-5C26-4DA2-812B-2C115A284543}" dt="2021-05-27T08:56:29.143" v="2" actId="478"/>
        <pc:sldMkLst>
          <pc:docMk/>
          <pc:sldMk cId="4234630653" sldId="257"/>
        </pc:sldMkLst>
        <pc:inkChg chg="del">
          <ac:chgData name="박우성" userId="bd72ff9a-29da-4933-abc0-88a847036ce7" providerId="ADAL" clId="{92990514-5C26-4DA2-812B-2C115A284543}" dt="2021-05-27T08:56:29.143" v="2" actId="478"/>
          <ac:inkMkLst>
            <pc:docMk/>
            <pc:sldMk cId="4234630653" sldId="257"/>
            <ac:inkMk id="6" creationId="{0F846D34-E393-4CA1-8F0C-8D8D7700A248}"/>
          </ac:inkMkLst>
        </pc:inkChg>
      </pc:sldChg>
      <pc:sldChg chg="delSp mod">
        <pc:chgData name="박우성" userId="bd72ff9a-29da-4933-abc0-88a847036ce7" providerId="ADAL" clId="{92990514-5C26-4DA2-812B-2C115A284543}" dt="2021-05-27T08:47:57.076" v="0" actId="478"/>
        <pc:sldMkLst>
          <pc:docMk/>
          <pc:sldMk cId="2876936865" sldId="258"/>
        </pc:sldMkLst>
        <pc:inkChg chg="del">
          <ac:chgData name="박우성" userId="bd72ff9a-29da-4933-abc0-88a847036ce7" providerId="ADAL" clId="{92990514-5C26-4DA2-812B-2C115A284543}" dt="2021-05-27T08:47:57.076" v="0" actId="478"/>
          <ac:inkMkLst>
            <pc:docMk/>
            <pc:sldMk cId="2876936865" sldId="258"/>
            <ac:inkMk id="5" creationId="{EC8045B4-EB55-4866-9079-061A34F77F8D}"/>
          </ac:inkMkLst>
        </pc:inkChg>
      </pc:sldChg>
      <pc:sldChg chg="delSp mod">
        <pc:chgData name="박우성" userId="bd72ff9a-29da-4933-abc0-88a847036ce7" providerId="ADAL" clId="{92990514-5C26-4DA2-812B-2C115A284543}" dt="2021-05-27T08:56:38.792" v="3" actId="478"/>
        <pc:sldMkLst>
          <pc:docMk/>
          <pc:sldMk cId="4280552442" sldId="259"/>
        </pc:sldMkLst>
        <pc:inkChg chg="del">
          <ac:chgData name="박우성" userId="bd72ff9a-29da-4933-abc0-88a847036ce7" providerId="ADAL" clId="{92990514-5C26-4DA2-812B-2C115A284543}" dt="2021-05-27T08:56:38.792" v="3" actId="478"/>
          <ac:inkMkLst>
            <pc:docMk/>
            <pc:sldMk cId="4280552442" sldId="259"/>
            <ac:inkMk id="16" creationId="{6FA60B54-49FF-4701-8E48-16E116E42268}"/>
          </ac:inkMkLst>
        </pc:inkChg>
      </pc:sldChg>
      <pc:sldChg chg="delSp mod">
        <pc:chgData name="박우성" userId="bd72ff9a-29da-4933-abc0-88a847036ce7" providerId="ADAL" clId="{92990514-5C26-4DA2-812B-2C115A284543}" dt="2021-05-27T08:48:12.661" v="1" actId="478"/>
        <pc:sldMkLst>
          <pc:docMk/>
          <pc:sldMk cId="2002181092" sldId="260"/>
        </pc:sldMkLst>
        <pc:inkChg chg="del">
          <ac:chgData name="박우성" userId="bd72ff9a-29da-4933-abc0-88a847036ce7" providerId="ADAL" clId="{92990514-5C26-4DA2-812B-2C115A284543}" dt="2021-05-27T08:48:12.661" v="1" actId="478"/>
          <ac:inkMkLst>
            <pc:docMk/>
            <pc:sldMk cId="2002181092" sldId="260"/>
            <ac:inkMk id="8" creationId="{EBF47711-401C-4081-A3E0-14238C580C93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1-05-09T13:18:18.27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1129 13123 0,'18'0'31,"-1"0"-15,36 0-16,53 0 16,-71 0-1,18 0 1,-18 0-1,36 0-15,-36 18 16,-17-18-16,70 18 16,53 35-16,106-18 15,71-18 1,-19 19 0,-52 17-1,-105-36-15,-90 1 16,-16-18-1,17 0 1,0 0 0,-36 0-16,89 0 15,53 0 1,-124 0-16,71 0 16,0 0-16,-18 0 15,-35 0 1,-18 0-1,18 0 1,18 0 0,-18 0-16,52 0 15,1 0 1,-18-18 0,1 18-1,-54 0 1,-18-35-1,1 35-15,0 0 16,17 0-16,-17-18 16,-1 18-1,1 0 1,17-17 0,18 17-16,-35 0 15,-1 0 1,1 0-1,0 0 1,17 0 0,18-18-1,-35 18-15,17 0 16,35-18 0,-34 18-1,-19 0 1,1 0-1,0 0 1,17 0-16,53 0 16,0 0-1,-35 0 1,35 0 0,-52 0-1</inkml:trace>
  <inkml:trace contextRef="#ctx0" brushRef="#br0" timeOffset="814.31">6456 13123 0,'17'0'15,"1"0"1,17 0-16,-17 0 0,70-17 16,18-1-1,-88 18-15,105 0 16,18-35 0,18 35-1,-18 0-15,-17 0 16,-1 0-1,18 0 1,0 17 0,-17 1-1,-1-18 1,18 0-16,-35 0 16,-18 0-1,-52 0 1,-19 0 15,1 0-31,17 0 16,53 0-1,-35 0 1,18 0 0,-53 0-1,-1 0 1</inkml:trace>
  <inkml:trace contextRef="#ctx0" brushRef="#br0" timeOffset="1851.48">9543 12982 0,'35'0'32,"-17"0"-17,-1 0-15,54-17 16,-54 17-16,54 0 15,52 0 1,19 0 0,52 0-16,0 0 15,-18 0 1,-17 0 0,-18 0-1,-35 0 1,-71 0-16,53 0 15,-70 0-15,123 0 16,-18 0-16,1 0 16,-1 0-1,-17 0 1,35 0 0,18 0-1,17 0-15,36 0 16,0 0-1,-71 0 1,-53 0 0,-53 0-16,36 0 15,-18 0 1,53 17 0,-89-17-16,54 0 0,17 0 15,53 18 1,-106-18-16,54 18 15,-19-18 1,-17 0 0,0 0-16,0 17 15,0-17 1,-36 0 0,36 0-1,-35 0 16,0 0-31,-1 0 32,1 0-32,0 0 125,-1 0-110,18 0 1,-17 0 0,0 0-1</inkml:trace>
  <inkml:trace contextRef="#ctx0" brushRef="#br0" timeOffset="2613.52">14764 12876 0,'70'0'32,"-52"0"-32,35 0 15,53 0 1,0-17 0,-1 17-16,-69 0 0,69 0 15,1 0 1,53 0-1,0 0 1,17 0 0,36-18-1,-71 18-15,-35 0 16,-36 0 0,-52 0-16,17 0 15,53 0 1,54 0-1,-89 0-15,17 0 16,-35 0 0,-17 0-1</inkml:trace>
  <inkml:trace contextRef="#ctx0" brushRef="#br0" timeOffset="14904">27199 2046 0,'0'18'47,"0"-1"-47,0 19 0,-35-1 0,35 159 16,0-176-16,0-1 0,0 248 15,35 123 1,18-106-1,-53-229-15,53 265 16,-35-36-16,17 35 16,35-17-1,-34 0 1,17 0 0,0-88-1,-36 34 1,-17 19-16,0 17 15,-53 0 1,18-17 0,0-71-1,-1 0 1,1-88-16,0 35 16,17 18-1,1-18 1,-1-18-1,18-52 1,-18-53 0,18-1-1,0 36 1,0 18 0,0-36-1,0-17 1,18-18 109,0 0-125,-1 0 0,107 0 0,158-36 15,53-17 1,0 36 0,-53-1-1,18 18 1,-123 0-16,-1 0 16,36 18-1,35 35 1,17-36-1,1-17 1,-1 18 0,-122-18-16,-89 0 15,-1 0 1,37 0 0,-72 0-16,160 0 15,70 0 1,-53 0-1,-89-18-15,-69 18 16,-1-17 0,-17 17 31,-1 0-47,19 0 0,87-36 15,-17 19 1,-88 17-1,-18-18 1,17 18 15,-17-35-31,0 17 16,18-141-16,-1-87 16,19-1-1,17 0 1,-53 211-16,0-211 15,0 212-15,0-212 16,0-35-16,0-106 31,0 159-31,0-107 16,-53-16 0,17 87-1,-16 1 1,34 122-16,0-16 15,1-1 1,17-35 0,0 35-1,0-35 1,0 35 0,17 54-16,-17 16 15,0-16 1,0-19-1,0 18 1,0 18 0,0 17-1,-17 19-15,17 34 16,-18 18 62,0 0-62,1-18-16,-89-17 15,-71 17 1,-34 18 0,193 0-16,-194 0 15,-34 0-15,-1 0 16,-53 0-1,123 0 1,-123-17 0,1-1-1,16 0 1,19 18-16,246-35 16,-158 35-16,35 0 15,17-17 1,1 17-1,-1 0 1,-52 0 0,17 0-16,18 0 15,0 0 1,53 0 0,35 0-1,35 0 79,1 0-78,-1 0 155,0 0-155,1 0-16,-1 0 0,-35 0 16,35 0-1,1 0 1,-1 0 0,0 0-1</inkml:trace>
  <inkml:trace contextRef="#ctx0" brushRef="#br0" timeOffset="21285.05">935 14252 0,'53'-17'16,"-36"17"-16,36 0 0,36-18 15,-72 18-15,36 0 16,18 0 0,-54-18-1,36 18 1,18-35-1,-54 35-15,72 0 0,228 0 16,54 0 0,-213 18-1,124-1 1,-246-17-16,175 18 16,36-18-1,71 0 1,-283 0-16,106 0 15,-123 0-15,105 0 0,18-18 16,106-17 0,18 0 15,-247 35-31,52 0 0,1 0 16,-1 0-16,71 0 15,89-18 1,-142 18-1,141 0 1,-70 0-16,-36-18 16,-105 18-1,53-17-15,-18 17 16,35 0 0,35 0-1,-105 0-15,141 0 16,52 0-1,-105 0-15,0 0 16,17-18 0,-105 18-16,88 0 15,-18 0 1,18-35-16,35 35 16,0 0-1,18 18 1,-124-18-1,36 0-15,17 0 16,-53 0 0,18 0-1,18 0-15,123 0 32,-177 0-32,89 0 15,-18 0-15,71 0 16,-18 0-1,-35 0 1,18 0 0,-107 0-16,36 0 0,-35 0 0,88 0 15,70 0 1,53 0 0,-123 0-1,35 17-15,0-17 31,-123 0-31,17 0 0,36 0 16,-54 0 0,36 0-1,0 0 1,-17 0 0,-1 0-1,0 0 1,0 0-1,1 0 1,17 0 0,-36 0-16,18 0 0,36 0 15,-53 0 1,-1 0 62,19 0-62,-19 0-1,19 0 17,-19 0-32,18 0 15,71 0 1,-53 0-16,35 0 15,-70 0-15,0 0 16,52 0-16,-52 0 16,-1 0-1,1 0 1,0 0 0,35 0-1,-36 0-15,19 0 16,52 0-1,-18 0 1,36 0-16,18 0 16,-19 0-1,1 0 1,0 0 0,35 0-1,0 0 1,18 0-16,-35 0 15,-19 0 1,-16 0 0,16 0-1,-16 0 1,-1 0-16,53 0 16,35-35-1,-17 17 1,0 18-1,-36-17 1,-34 17 0,-19 0-16,18 0 15,-17 0 1,35 0 0,17 0-1,18 0 1,-17-18-1,-1 18 1,-70 0-16,53 0 16,35 0-1,18 0 1,-18-18 0,-71 18-1,19-17 1,-72 17-16,1 0 0,0 0 15,-1 0 1,54 0 0,52 0-1,-17 0 1,-18 0-16,-52 0 16,-19 0-1</inkml:trace>
  <inkml:trace contextRef="#ctx0" brushRef="#br0" timeOffset="25090.93">16563 14217 0,'18'0'78,"-1"0"-78,1 0 0,123 0 16,-53 0-1,-70 0-15,176 0 16,159 0 0,-336 0-16,195 0 15,35 0 1,-106 0-16,18 0 16,-18 18-1,0-1 1,0-17-1,-53 0-15,18 0 16,-18 0 0,-70 0-16,70 0 15,-17 0 1,-36 0 0,71 0-16,17 0 15,1 0 1,34 0-1,-122 0 1,-19 0-16,72 0 16,16 0-1,-16 0-15,52 18 32,-53-18-32,35 18 15,-17-18 1,18 17-1,17-17 1,-88 0-16,-36 0 0,54 0 16,17 0-1,-17 0 1,70 0 0,-71 0-1,-52 0-15,53 0 0,34 0 16,-52 0-1,0 0 1,-35 0 0,17 0-1,0 0 1,36 0-16,35 0 31,-71 0-31,0 0 16,-17 0-1,0 0 1,17 0 0,-17 0-1,17 0 1,0 0 0,53 0-1,-70 0-15,0 0 16,70 0-1,-53-17-15,18 17 16,35 0 0,-53 0-1,54 0 1,-19 0 0,36-18-1,17 18 1,-87 0-16,17 0 15,35 0 1,-18 0 0,36 0-1,-70-18-15,34 18 16,1-17 0,17-1-1,35 18 1,-105 0-16,35 0 15,35 0 1,-53 0-16,54-18 16,-37 18-1,54 0 1,0 0 0,18 0-1,-19 0 1,-16 0-1,-54 0-15,-17 0 16,-1 0 0,54 0-1,87-35 1,-140 35-16,106 0 16,70-18-16,-71 1 31,-70 17-31,-18 0 0,1 0 15,-19-18 1,18 18 0,89-18-1,-106 18-15,140 0 0,54-17 16,-53 17 0,-1 0-1,-105 0 1,0 0-1,-35 0 1,17 0-16,71 0 16,70 0-1,18-18 1,1 18 0,-107 0-1,-18 0 1,-52 0 15,35 0-15,88 0-1,-35 0 1,-89 0-16,54 0 16,-18 0-16,-35 0 15,-1 0 16,1 0-15,-1 0 0,1 0-16,17 0 0,-17 0 15,0 0 32,-1 0-31,19 0-1,16-35-15,1 35 16,36 0 0,-54 0-1,-18 0 251,1 0-266,0 0 16,-1 0-16,1 0 15,17-18 1,-17 18-16,17 0 0,18-17 15,35 17 1,1-18 0,-72 18-1,-17-18 517,-35 18-532</inkml:trace>
  <inkml:trace contextRef="#ctx0" brushRef="#br0" timeOffset="26692.46">25241 12629 0,'18'0'78,"-18"18"-78,18-18 0,34 71 16,-52-36-16,53 18 16,0 35-1,0 0-15,18 36 32,-36-54-32,-17-34 15,-1-36 1,-17-18 140,0-17-156,0 17 16,0-35-16,0-53 15,0 89-15,0-107 16,18 1 0,17 17-1,-17 18-15,17 35 16,-35 0-1,18 53-15,-18-35 16,17 35 0,-17-18-1,0 0-15,18-35 32,-18 36-17,35 17-15,-35-18 16,0 0 109</inkml:trace>
  <inkml:trace contextRef="#ctx0" brushRef="#br0" timeOffset="29619.6">988 15134 0,'0'0'0,"0"18"0,0-1 16,0 19-1,0-19-15,35-17 63,-17 0-47,123-17-1,-124 17-15,195-36 16,-35 36-16,228 0 15,54 0 1,193 0 0,36 0-1,-529 18-15,-124-18 0,371 35 16,-371-35-16,230 18 16,105 35-1,-17-18 1,-229-35-1,123 18 1,-53-18-16,-18 0 31,18 0-15,-106 0-16,124 0 16,-18 0-1,-176 0-15,264 0 16,-212 0-16,248 35 15,-195-35-15,71 35 16,-141-35 0,-35 0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0EDA2-B06A-4606-BAC5-55D32099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379FD2-0109-4380-B8E4-4BEBCE284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DA079E-9E6F-4D3D-8203-AFE2D3555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34AA-74D9-4128-95FB-26F1EAC2BA62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533AE9-DD98-494A-8BF2-E45BE6738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2F0CE9-4940-4F87-B8D2-FB291D34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31838-FFB2-41A5-A22C-7C5E149AD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550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2CFF4-D0CA-41B1-B600-13A282C1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E6C600-03E5-470E-B96D-6B2563F0F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B14E03-91E7-437A-A170-6138C8C87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34AA-74D9-4128-95FB-26F1EAC2BA62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66A8B6-73C9-4AB6-B850-DF29F4AA3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13824-1108-4BD0-A7A4-5E03D57A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31838-FFB2-41A5-A22C-7C5E149AD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942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D54D0C-AF8E-433F-B288-8F9EB42394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3267D3-373B-4715-8911-C8FAC81F2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D98382-DA62-484D-AA22-2E83E58A7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34AA-74D9-4128-95FB-26F1EAC2BA62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922C61-781A-4E00-9C1F-6BE5E5268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F74E08-32DC-493A-AAEA-02A1C12D9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31838-FFB2-41A5-A22C-7C5E149AD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728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86847-1F09-4AC3-93E9-7CB1F7677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706A17-DE3C-4550-B2F8-0536ADEAB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F92689-1640-4E02-9EEF-9E4F437F5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34AA-74D9-4128-95FB-26F1EAC2BA62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6DB011-C215-44F8-8503-E63DC1781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706E27-A786-460B-8FC6-DFE35F1D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31838-FFB2-41A5-A22C-7C5E149AD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59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3CB5F-5BB7-4246-9010-0231C29CD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0E3AC5-022C-414C-8128-8DCD36BE1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0FE549-7273-4C7C-BC2D-B279D3592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34AA-74D9-4128-95FB-26F1EAC2BA62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99808B-8F63-4AC5-851F-12E964532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C02FB2-5C47-49F5-9AC1-4F8A219ED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31838-FFB2-41A5-A22C-7C5E149AD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892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FA2CE-8922-4D4F-8283-32227F1E2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66067A-4EA9-418A-9659-7EE4DB174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715BBD-3B35-4FB0-9FD8-BEDC26982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97F7EC-B78A-4690-ABAA-B09FB3CEE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34AA-74D9-4128-95FB-26F1EAC2BA62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C0A8BA-7DA9-4AEF-B615-876173F9D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4DAE4F-4AF7-4685-B5B4-FA068D1C7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31838-FFB2-41A5-A22C-7C5E149AD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36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481C7-B04E-4C82-9555-42750368E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14971C-9ECF-4070-BCC6-55C7F872E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EE8079-EA33-4669-9FEA-978F4C46A1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AEC18D-FC0E-45AC-B4CC-4A44D2C1E1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E6E76F-0DA3-4954-8C42-EA9BE405CB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414430-3633-4FDC-A713-945D168E3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34AA-74D9-4128-95FB-26F1EAC2BA62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A7EB9BD-139C-49C1-B6E6-33E0241A2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175BA1-F98D-475A-870D-035FE2AB3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31838-FFB2-41A5-A22C-7C5E149AD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96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10496-03DB-40A5-8791-A4741D292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64162A-2FBB-45F0-9ADB-B59F0467C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34AA-74D9-4128-95FB-26F1EAC2BA62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F398C-6B17-44EC-88C0-16D684EE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9A158A-CA6E-4DAD-B377-990FF1C04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31838-FFB2-41A5-A22C-7C5E149AD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73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2B854B-3843-4CCD-A1F9-751C3071B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34AA-74D9-4128-95FB-26F1EAC2BA62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0EA9C78-F01C-4DF2-93BC-CAA73B4A1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2F943E-7902-4CC3-91F1-FE088589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31838-FFB2-41A5-A22C-7C5E149AD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336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AA8EF-68F4-473F-B986-9D82107F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57A944-38E3-4826-A995-FFBA3987B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F96137-BDD5-4EFA-8C45-06141FC789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49A8F-C27E-4B60-8670-103304AFF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34AA-74D9-4128-95FB-26F1EAC2BA62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7B16A1-19A4-4C39-A542-06B42788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5BFB44-9FF4-4A76-BC15-16C4E8F83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31838-FFB2-41A5-A22C-7C5E149AD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931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1E580-3F39-48A9-AB04-17C593621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8C9F1C-2E99-4579-B5EC-8DAF506823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20D49E-D4D7-45BC-A2FB-0C0C5CEE4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E4989D-2E9A-4F4E-9412-5BFC6B8CF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34AA-74D9-4128-95FB-26F1EAC2BA62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8D2C52-3F16-4D85-A029-96723D6B2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54ABBD-F2EF-4823-AA65-18F8FF85E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31838-FFB2-41A5-A22C-7C5E149AD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18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25690A-2B71-4B4C-90F8-E1302875E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214EB8-D4F4-46C6-B3BB-3AC8E4C8A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B622C0-FFAA-4107-B5BC-4F0B6F5573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634AA-74D9-4128-95FB-26F1EAC2BA62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A1D006-2C61-4AE9-8371-EF6C37197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1502-278A-43B9-BC69-7630894E6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31838-FFB2-41A5-A22C-7C5E149AD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775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FB9066A-1DA0-4742-B77E-DEBAB84943FB}"/>
              </a:ext>
            </a:extLst>
          </p:cNvPr>
          <p:cNvSpPr txBox="1"/>
          <p:nvPr/>
        </p:nvSpPr>
        <p:spPr>
          <a:xfrm>
            <a:off x="715162" y="608012"/>
            <a:ext cx="911463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/>
              <a:t>chapter 14</a:t>
            </a:r>
          </a:p>
          <a:p>
            <a:r>
              <a:rPr lang="ko-KR" altLang="en-US" sz="4400" dirty="0" err="1"/>
              <a:t>합성곱</a:t>
            </a:r>
            <a:r>
              <a:rPr lang="ko-KR" altLang="en-US" sz="4400" dirty="0"/>
              <a:t> 신경망을 사용한 컴퓨터 비전</a:t>
            </a:r>
          </a:p>
        </p:txBody>
      </p:sp>
    </p:spTree>
    <p:extLst>
      <p:ext uri="{BB962C8B-B14F-4D97-AF65-F5344CB8AC3E}">
        <p14:creationId xmlns:p14="http://schemas.microsoft.com/office/powerpoint/2010/main" val="180920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17CF03C-F636-49AC-ADD3-46D725AFCD5D}"/>
              </a:ext>
            </a:extLst>
          </p:cNvPr>
          <p:cNvSpPr txBox="1"/>
          <p:nvPr/>
        </p:nvSpPr>
        <p:spPr>
          <a:xfrm>
            <a:off x="438325" y="221957"/>
            <a:ext cx="99136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NOTE_</a:t>
            </a:r>
          </a:p>
          <a:p>
            <a:r>
              <a:rPr lang="ko-KR" altLang="en-US" dirty="0" err="1"/>
              <a:t>풀링</a:t>
            </a:r>
            <a:r>
              <a:rPr lang="ko-KR" altLang="en-US" dirty="0"/>
              <a:t> 층은 보통 모든 입력 채널에 독립적으로 적용되므로 출력의 깊이가 입력의 깊이와 동일하다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98CC7F1-35E7-4114-8E1F-B0138888DD8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966" y="903910"/>
            <a:ext cx="4776204" cy="320209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5F362C-2273-4FA0-AFB8-D768292ACFF8}"/>
              </a:ext>
            </a:extLst>
          </p:cNvPr>
          <p:cNvSpPr txBox="1"/>
          <p:nvPr/>
        </p:nvSpPr>
        <p:spPr>
          <a:xfrm>
            <a:off x="262156" y="4153823"/>
            <a:ext cx="9049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최대풀링은</a:t>
            </a:r>
            <a:r>
              <a:rPr lang="ko-KR" altLang="en-US" dirty="0"/>
              <a:t> 작은 변화에도 일정 수준의 불변성</a:t>
            </a:r>
            <a:r>
              <a:rPr lang="en-US" altLang="ko-KR" sz="1400" dirty="0"/>
              <a:t>invariance</a:t>
            </a:r>
            <a:r>
              <a:rPr lang="ko-KR" altLang="en-US" dirty="0"/>
              <a:t>을 만들어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410448-CE93-462A-8518-3B15BA4F8C67}"/>
              </a:ext>
            </a:extLst>
          </p:cNvPr>
          <p:cNvSpPr txBox="1"/>
          <p:nvPr/>
        </p:nvSpPr>
        <p:spPr>
          <a:xfrm>
            <a:off x="262155" y="4523155"/>
            <a:ext cx="11574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B</a:t>
            </a:r>
            <a:r>
              <a:rPr lang="ko-KR" altLang="en-US" dirty="0"/>
              <a:t>는 </a:t>
            </a:r>
            <a:r>
              <a:rPr lang="en-US" altLang="ko-KR" dirty="0"/>
              <a:t>A</a:t>
            </a:r>
            <a:r>
              <a:rPr lang="ko-KR" altLang="en-US" dirty="0"/>
              <a:t>가 오른쪽으로 한 픽셀 이동한 것이지만 최대 </a:t>
            </a:r>
            <a:r>
              <a:rPr lang="ko-KR" altLang="en-US" dirty="0" err="1"/>
              <a:t>풀링</a:t>
            </a:r>
            <a:r>
              <a:rPr lang="ko-KR" altLang="en-US" dirty="0"/>
              <a:t> 층의 출력은 동일하다</a:t>
            </a:r>
            <a:r>
              <a:rPr lang="en-US" altLang="ko-KR" dirty="0"/>
              <a:t>. → </a:t>
            </a:r>
            <a:r>
              <a:rPr lang="ko-KR" altLang="en-US" dirty="0"/>
              <a:t>이동 불변성</a:t>
            </a:r>
            <a:r>
              <a:rPr lang="en-US" altLang="ko-KR" sz="1400" dirty="0"/>
              <a:t>translation invariance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56FB38-F61D-4C3A-82C0-A8EDE89A5C41}"/>
              </a:ext>
            </a:extLst>
          </p:cNvPr>
          <p:cNvSpPr txBox="1"/>
          <p:nvPr/>
        </p:nvSpPr>
        <p:spPr>
          <a:xfrm>
            <a:off x="262155" y="4921663"/>
            <a:ext cx="11509694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최대풀링의</a:t>
            </a:r>
            <a:r>
              <a:rPr lang="ko-KR" altLang="en-US" dirty="0"/>
              <a:t> 단점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매우 파괴적이다</a:t>
            </a:r>
            <a:r>
              <a:rPr lang="en-US" altLang="ko-KR" dirty="0"/>
              <a:t>. ex) 2×2 </a:t>
            </a:r>
            <a:r>
              <a:rPr lang="ko-KR" altLang="en-US" dirty="0"/>
              <a:t>커널</a:t>
            </a:r>
            <a:r>
              <a:rPr lang="en-US" altLang="ko-KR" dirty="0"/>
              <a:t>, </a:t>
            </a:r>
            <a:r>
              <a:rPr lang="ko-KR" altLang="en-US" dirty="0" err="1"/>
              <a:t>스트라이드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를 사용할 경우 </a:t>
            </a:r>
            <a:r>
              <a:rPr lang="en-US" altLang="ko-KR" dirty="0"/>
              <a:t>1/2 × 1/2 = 1/4</a:t>
            </a:r>
            <a:r>
              <a:rPr lang="ko-KR" altLang="en-US" dirty="0"/>
              <a:t>로 </a:t>
            </a:r>
            <a:r>
              <a:rPr lang="ko-KR" altLang="en-US" dirty="0" err="1"/>
              <a:t>입력값의</a:t>
            </a:r>
            <a:r>
              <a:rPr lang="ko-KR" altLang="en-US" dirty="0"/>
              <a:t> </a:t>
            </a:r>
            <a:r>
              <a:rPr lang="en-US" altLang="ko-KR" dirty="0"/>
              <a:t>75%</a:t>
            </a:r>
            <a:r>
              <a:rPr lang="ko-KR" altLang="en-US" dirty="0"/>
              <a:t>를 잃게 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시맨틱</a:t>
            </a:r>
            <a:r>
              <a:rPr lang="ko-KR" altLang="en-US" dirty="0"/>
              <a:t> 분할의 경우 입력 이미지가 오른쪽으로 한 픽셀 이동했다면 출력도 오른쪽으로 한 </a:t>
            </a:r>
            <a:r>
              <a:rPr lang="ko-KR" altLang="en-US" dirty="0" err="1"/>
              <a:t>픽셀씩</a:t>
            </a:r>
            <a:r>
              <a:rPr lang="ko-KR" altLang="en-US" dirty="0"/>
              <a:t> 이동해야 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이 경우 </a:t>
            </a:r>
            <a:r>
              <a:rPr lang="ko-KR" altLang="en-US" dirty="0" err="1"/>
              <a:t>등변성</a:t>
            </a:r>
            <a:r>
              <a:rPr lang="ko-KR" altLang="en-US" dirty="0"/>
              <a:t> </a:t>
            </a:r>
            <a:r>
              <a:rPr lang="en-US" altLang="ko-KR" dirty="0"/>
              <a:t>equivariance</a:t>
            </a:r>
            <a:r>
              <a:rPr lang="ko-KR" altLang="en-US" dirty="0"/>
              <a:t>이 목표가 된다</a:t>
            </a:r>
            <a:r>
              <a:rPr lang="en-US" altLang="ko-KR" dirty="0"/>
              <a:t>. </a:t>
            </a:r>
            <a:r>
              <a:rPr lang="ko-KR" altLang="en-US" dirty="0"/>
              <a:t>입력의 작은 변화가 출력에서 그에 상응되는 작은 변화로 이어져야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9003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71C454-D59B-4B50-80D2-5F296A56511A}"/>
              </a:ext>
            </a:extLst>
          </p:cNvPr>
          <p:cNvSpPr txBox="1"/>
          <p:nvPr/>
        </p:nvSpPr>
        <p:spPr>
          <a:xfrm>
            <a:off x="153098" y="200742"/>
            <a:ext cx="11750879" cy="2545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평균 </a:t>
            </a:r>
            <a:r>
              <a:rPr lang="ko-KR" altLang="en-US" dirty="0" err="1"/>
              <a:t>풀링</a:t>
            </a:r>
            <a:r>
              <a:rPr lang="ko-KR" altLang="en-US" dirty="0"/>
              <a:t> 층 </a:t>
            </a:r>
            <a:r>
              <a:rPr lang="en-US" altLang="ko-KR" dirty="0"/>
              <a:t>average pooling layer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최대 </a:t>
            </a:r>
            <a:r>
              <a:rPr lang="ko-KR" altLang="en-US" dirty="0" err="1"/>
              <a:t>풀링</a:t>
            </a:r>
            <a:r>
              <a:rPr lang="ko-KR" altLang="en-US" dirty="0"/>
              <a:t> 층이 일반적으로 성능이 더 좋아서 대부분 최대 </a:t>
            </a:r>
            <a:r>
              <a:rPr lang="ko-KR" altLang="en-US" dirty="0" err="1"/>
              <a:t>풀링</a:t>
            </a:r>
            <a:r>
              <a:rPr lang="ko-KR" altLang="en-US" dirty="0"/>
              <a:t> 층을 사용한다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평균 </a:t>
            </a:r>
            <a:r>
              <a:rPr lang="ko-KR" altLang="en-US" dirty="0" err="1"/>
              <a:t>풀링</a:t>
            </a:r>
            <a:r>
              <a:rPr lang="en-US" altLang="ko-KR" dirty="0"/>
              <a:t>: </a:t>
            </a:r>
            <a:r>
              <a:rPr lang="ko-KR" altLang="en-US" dirty="0"/>
              <a:t>정보 손실이 적다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최대 </a:t>
            </a:r>
            <a:r>
              <a:rPr lang="ko-KR" altLang="en-US" dirty="0" err="1"/>
              <a:t>풀링</a:t>
            </a:r>
            <a:r>
              <a:rPr lang="en-US" altLang="ko-KR" dirty="0"/>
              <a:t>: </a:t>
            </a:r>
            <a:r>
              <a:rPr lang="ko-KR" altLang="en-US" dirty="0"/>
              <a:t>가장 큰 특징만 유지</a:t>
            </a:r>
            <a:r>
              <a:rPr lang="en-US" altLang="ko-KR" dirty="0"/>
              <a:t>, </a:t>
            </a:r>
            <a:r>
              <a:rPr lang="ko-KR" altLang="en-US" dirty="0"/>
              <a:t>따라서 다음 층이 조금 더 명확한 신호로 작업</a:t>
            </a:r>
            <a:r>
              <a:rPr lang="en-US" altLang="ko-KR" dirty="0"/>
              <a:t>, </a:t>
            </a:r>
            <a:r>
              <a:rPr lang="ko-KR" altLang="en-US" dirty="0"/>
              <a:t>평균 풀링보다 강력한 이동 불변성을 제공하고 연산 비용이 조금 덜 든다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B9F8FC-F8C0-4A0F-994E-4B9284323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716" y="3142294"/>
            <a:ext cx="7298567" cy="307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95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05CD03-ADAB-4651-91BD-62C43D2BAF3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589" y="91348"/>
            <a:ext cx="4682564" cy="41328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5A9894-63EA-4EEA-B9AC-EA0C1B00BEBC}"/>
              </a:ext>
            </a:extLst>
          </p:cNvPr>
          <p:cNvSpPr txBox="1"/>
          <p:nvPr/>
        </p:nvSpPr>
        <p:spPr>
          <a:xfrm>
            <a:off x="0" y="4621740"/>
            <a:ext cx="12122091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흔하지는 않지만 최대</a:t>
            </a:r>
            <a:r>
              <a:rPr lang="en-US" altLang="ko-KR" dirty="0"/>
              <a:t>, </a:t>
            </a:r>
            <a:r>
              <a:rPr lang="ko-KR" altLang="en-US" dirty="0"/>
              <a:t>평균 </a:t>
            </a:r>
            <a:r>
              <a:rPr lang="ko-KR" altLang="en-US" dirty="0" err="1"/>
              <a:t>풀링이</a:t>
            </a:r>
            <a:r>
              <a:rPr lang="ko-KR" altLang="en-US" dirty="0"/>
              <a:t> 깊이 차원으로 수행될 수 있다</a:t>
            </a:r>
            <a:r>
              <a:rPr lang="en-US" altLang="ko-KR" dirty="0"/>
              <a:t>.. </a:t>
            </a:r>
            <a:r>
              <a:rPr lang="ko-KR" altLang="en-US" dirty="0"/>
              <a:t>이를 통해 </a:t>
            </a:r>
            <a:r>
              <a:rPr lang="en-US" altLang="ko-KR" dirty="0"/>
              <a:t>CNN</a:t>
            </a:r>
            <a:r>
              <a:rPr lang="ko-KR" altLang="en-US" dirty="0"/>
              <a:t>이 다양한 특성에 대한 불변성을 학습한다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ex) </a:t>
            </a:r>
            <a:r>
              <a:rPr lang="ko-KR" altLang="en-US" dirty="0"/>
              <a:t>동일 패턴이 회전된 여러 가지 필터를 학습했을 때 깊이방향</a:t>
            </a:r>
            <a:r>
              <a:rPr lang="en-US" altLang="ko-KR" dirty="0"/>
              <a:t>depth-wise </a:t>
            </a:r>
            <a:r>
              <a:rPr lang="ko-KR" altLang="en-US" dirty="0"/>
              <a:t>최대 </a:t>
            </a:r>
            <a:r>
              <a:rPr lang="ko-KR" altLang="en-US" dirty="0" err="1"/>
              <a:t>풀링</a:t>
            </a:r>
            <a:r>
              <a:rPr lang="ko-KR" altLang="en-US" dirty="0"/>
              <a:t> 층은 회전에 상관없이 동일 출력을 만든다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이 </a:t>
            </a:r>
            <a:r>
              <a:rPr lang="en-US" altLang="ko-KR" dirty="0"/>
              <a:t>CNN</a:t>
            </a:r>
            <a:r>
              <a:rPr lang="ko-KR" altLang="en-US" dirty="0"/>
              <a:t>은 두께</a:t>
            </a:r>
            <a:r>
              <a:rPr lang="en-US" altLang="ko-KR" dirty="0"/>
              <a:t>, </a:t>
            </a:r>
            <a:r>
              <a:rPr lang="ko-KR" altLang="en-US" dirty="0"/>
              <a:t>밝기</a:t>
            </a:r>
            <a:r>
              <a:rPr lang="en-US" altLang="ko-KR" dirty="0"/>
              <a:t>, </a:t>
            </a:r>
            <a:r>
              <a:rPr lang="ko-KR" altLang="en-US" dirty="0"/>
              <a:t>왜곡</a:t>
            </a:r>
            <a:r>
              <a:rPr lang="en-US" altLang="ko-KR" dirty="0"/>
              <a:t>, </a:t>
            </a:r>
            <a:r>
              <a:rPr lang="ko-KR" altLang="en-US" dirty="0"/>
              <a:t>색상 등 어떤 것에 대해서도 불변성을 학습할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3751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2605A8-363A-4AD8-AEBA-ADA21019C666}"/>
              </a:ext>
            </a:extLst>
          </p:cNvPr>
          <p:cNvSpPr txBox="1"/>
          <p:nvPr/>
        </p:nvSpPr>
        <p:spPr>
          <a:xfrm>
            <a:off x="354434" y="490242"/>
            <a:ext cx="10836479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전역 평균 </a:t>
            </a:r>
            <a:r>
              <a:rPr lang="ko-KR" altLang="en-US" dirty="0" err="1"/>
              <a:t>풀링</a:t>
            </a:r>
            <a:r>
              <a:rPr lang="ko-KR" altLang="en-US" dirty="0"/>
              <a:t> 층</a:t>
            </a:r>
            <a:r>
              <a:rPr lang="en-US" altLang="ko-KR" dirty="0"/>
              <a:t>global average pooling layer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각 특성 </a:t>
            </a:r>
            <a:r>
              <a:rPr lang="ko-KR" altLang="en-US" dirty="0" err="1"/>
              <a:t>맵의</a:t>
            </a:r>
            <a:r>
              <a:rPr lang="ko-KR" altLang="en-US" dirty="0"/>
              <a:t> 평균을 계산한다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입력과 공간 방향 차원이 같은 커널을 사용하는 </a:t>
            </a:r>
            <a:r>
              <a:rPr lang="ko-KR" altLang="en-US" dirty="0" err="1"/>
              <a:t>풀링</a:t>
            </a:r>
            <a:r>
              <a:rPr lang="ko-KR" altLang="en-US" dirty="0"/>
              <a:t> 층과 같다</a:t>
            </a:r>
            <a:r>
              <a:rPr lang="en-US" altLang="ko-KR" dirty="0"/>
              <a:t>.)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→ </a:t>
            </a:r>
            <a:r>
              <a:rPr lang="ko-KR" altLang="en-US" dirty="0"/>
              <a:t>각 샘플의 특성 </a:t>
            </a:r>
            <a:r>
              <a:rPr lang="ko-KR" altLang="en-US" dirty="0" err="1"/>
              <a:t>맵마다</a:t>
            </a:r>
            <a:r>
              <a:rPr lang="ko-KR" altLang="en-US" dirty="0"/>
              <a:t> 하나의 숫자를 출력한다는 의미이다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매우 파괴적인 연산이지만</a:t>
            </a:r>
            <a:r>
              <a:rPr lang="en-US" altLang="ko-KR" dirty="0"/>
              <a:t>(</a:t>
            </a:r>
            <a:r>
              <a:rPr lang="ko-KR" altLang="en-US" dirty="0"/>
              <a:t>특성 </a:t>
            </a:r>
            <a:r>
              <a:rPr lang="ko-KR" altLang="en-US" dirty="0" err="1"/>
              <a:t>맵에</a:t>
            </a:r>
            <a:r>
              <a:rPr lang="ko-KR" altLang="en-US" dirty="0"/>
              <a:t> 있는 대부분의 정보를 잃음</a:t>
            </a:r>
            <a:r>
              <a:rPr lang="en-US" altLang="ko-KR" dirty="0"/>
              <a:t>) </a:t>
            </a:r>
            <a:r>
              <a:rPr lang="ko-KR" altLang="en-US" dirty="0"/>
              <a:t>출력층에는 유용할 수 있다</a:t>
            </a:r>
            <a:r>
              <a:rPr lang="en-US" altLang="ko-KR" dirty="0"/>
              <a:t>.</a:t>
            </a:r>
          </a:p>
        </p:txBody>
      </p:sp>
      <p:pic>
        <p:nvPicPr>
          <p:cNvPr id="8194" name="Picture 2" descr="global average pooling">
            <a:extLst>
              <a:ext uri="{FF2B5EF4-FFF2-40B4-BE49-F238E27FC236}">
                <a16:creationId xmlns:a16="http://schemas.microsoft.com/office/drawing/2014/main" id="{5A7A3D9C-8CDB-46CF-BB9F-FB3927C51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661" y="2751588"/>
            <a:ext cx="6539346" cy="379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11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330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86522A8-07AC-4870-8C7E-2386998685DF}"/>
              </a:ext>
            </a:extLst>
          </p:cNvPr>
          <p:cNvSpPr txBox="1"/>
          <p:nvPr/>
        </p:nvSpPr>
        <p:spPr>
          <a:xfrm>
            <a:off x="228600" y="25995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14.4 CNN </a:t>
            </a:r>
            <a:r>
              <a:rPr lang="ko-KR" altLang="en-US" dirty="0"/>
              <a:t>구조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A7B0B-1970-4529-8D44-6CFF69A9B531}"/>
              </a:ext>
            </a:extLst>
          </p:cNvPr>
          <p:cNvSpPr txBox="1"/>
          <p:nvPr/>
        </p:nvSpPr>
        <p:spPr>
          <a:xfrm>
            <a:off x="228444" y="3798332"/>
            <a:ext cx="11115412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전형적인 </a:t>
            </a:r>
            <a:r>
              <a:rPr lang="en-US" altLang="ko-KR" dirty="0"/>
              <a:t>CNN </a:t>
            </a:r>
            <a:r>
              <a:rPr lang="ko-KR" altLang="en-US" dirty="0"/>
              <a:t>구조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합성곱</a:t>
            </a:r>
            <a:r>
              <a:rPr lang="ko-KR" altLang="en-US" dirty="0"/>
              <a:t> 층</a:t>
            </a:r>
            <a:r>
              <a:rPr lang="en-US" altLang="ko-KR" dirty="0"/>
              <a:t>(+</a:t>
            </a:r>
            <a:r>
              <a:rPr lang="en-US" altLang="ko-KR" dirty="0" err="1"/>
              <a:t>ReLU</a:t>
            </a:r>
            <a:r>
              <a:rPr lang="en-US" altLang="ko-KR" dirty="0"/>
              <a:t>) → </a:t>
            </a:r>
            <a:r>
              <a:rPr lang="ko-KR" altLang="en-US" dirty="0" err="1"/>
              <a:t>풀링층</a:t>
            </a:r>
            <a:r>
              <a:rPr lang="ko-KR" altLang="en-US" dirty="0"/>
              <a:t> → </a:t>
            </a:r>
            <a:r>
              <a:rPr lang="ko-KR" altLang="en-US" dirty="0" err="1"/>
              <a:t>합성곱</a:t>
            </a:r>
            <a:r>
              <a:rPr lang="ko-KR" altLang="en-US" dirty="0"/>
              <a:t> 층</a:t>
            </a:r>
            <a:r>
              <a:rPr lang="en-US" altLang="ko-KR" dirty="0"/>
              <a:t>(+</a:t>
            </a:r>
            <a:r>
              <a:rPr lang="en-US" altLang="ko-KR" dirty="0" err="1"/>
              <a:t>ReLU</a:t>
            </a:r>
            <a:r>
              <a:rPr lang="en-US" altLang="ko-KR" dirty="0"/>
              <a:t>) → </a:t>
            </a:r>
            <a:r>
              <a:rPr lang="ko-KR" altLang="en-US" dirty="0" err="1"/>
              <a:t>풀링층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네트워크를 통과하여 진행할수록 이미지는 점점 작아지지만</a:t>
            </a:r>
            <a:r>
              <a:rPr lang="en-US" altLang="ko-KR" dirty="0"/>
              <a:t>, </a:t>
            </a:r>
            <a:r>
              <a:rPr lang="ko-KR" altLang="en-US" dirty="0" err="1"/>
              <a:t>합성곱</a:t>
            </a:r>
            <a:r>
              <a:rPr lang="ko-KR" altLang="en-US" dirty="0"/>
              <a:t> 층 때문에 일반적으로 점점 더 깊어진다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(=</a:t>
            </a:r>
            <a:r>
              <a:rPr lang="ko-KR" altLang="en-US" dirty="0"/>
              <a:t>더 많은 특성 </a:t>
            </a:r>
            <a:r>
              <a:rPr lang="ko-KR" altLang="en-US" dirty="0" err="1"/>
              <a:t>맵을</a:t>
            </a:r>
            <a:r>
              <a:rPr lang="ko-KR" altLang="en-US" dirty="0"/>
              <a:t> 가진다</a:t>
            </a:r>
            <a:r>
              <a:rPr lang="en-US" altLang="ko-KR" dirty="0"/>
              <a:t>.)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299AB6-26F4-43C5-9892-92F8E35D992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629283"/>
            <a:ext cx="11734957" cy="279971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6BA2CFC-38CA-4C93-B462-58A58E098CE1}"/>
                  </a:ext>
                </a:extLst>
              </p14:cNvPr>
              <p14:cNvContentPartPr/>
              <p14:nvPr/>
            </p14:nvContentPartPr>
            <p14:xfrm>
              <a:off x="336600" y="736560"/>
              <a:ext cx="11259000" cy="48135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6BA2CFC-38CA-4C93-B462-58A58E098C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240" y="727200"/>
                <a:ext cx="11277720" cy="483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5489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2DABD3-68BF-447E-AD15-75CC7758F064}"/>
              </a:ext>
            </a:extLst>
          </p:cNvPr>
          <p:cNvSpPr txBox="1"/>
          <p:nvPr/>
        </p:nvSpPr>
        <p:spPr>
          <a:xfrm>
            <a:off x="178266" y="10894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14.4.1 LeNet-5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F42085-A992-4B1A-B8AB-CDC685C613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8352" y="478281"/>
            <a:ext cx="6645910" cy="24047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BD974B-018D-464B-B6AE-1183921620EA}"/>
              </a:ext>
            </a:extLst>
          </p:cNvPr>
          <p:cNvSpPr txBox="1"/>
          <p:nvPr/>
        </p:nvSpPr>
        <p:spPr>
          <a:xfrm>
            <a:off x="265651" y="2959312"/>
            <a:ext cx="1166069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MNIST </a:t>
            </a:r>
            <a:r>
              <a:rPr lang="ko-KR" altLang="en-US" dirty="0"/>
              <a:t>이미지는 </a:t>
            </a:r>
            <a:r>
              <a:rPr lang="en-US" altLang="ko-KR" dirty="0"/>
              <a:t>28×28 </a:t>
            </a:r>
            <a:r>
              <a:rPr lang="ko-KR" altLang="en-US" dirty="0"/>
              <a:t>픽셀이지만 제로 </a:t>
            </a:r>
            <a:r>
              <a:rPr lang="ko-KR" altLang="en-US" dirty="0" err="1"/>
              <a:t>패딩되어</a:t>
            </a:r>
            <a:r>
              <a:rPr lang="ko-KR" altLang="en-US" dirty="0"/>
              <a:t> </a:t>
            </a:r>
            <a:r>
              <a:rPr lang="en-US" altLang="ko-KR" dirty="0"/>
              <a:t>32×32</a:t>
            </a:r>
            <a:r>
              <a:rPr lang="ko-KR" altLang="en-US" dirty="0"/>
              <a:t>가 되고 네트워크에 주입되기 전에 </a:t>
            </a:r>
            <a:r>
              <a:rPr lang="ko-KR" altLang="en-US" dirty="0" err="1"/>
              <a:t>정규화된다</a:t>
            </a:r>
            <a:r>
              <a:rPr lang="ko-KR" altLang="en-US" dirty="0"/>
              <a:t> 네트워크의 나머지 부분은 패딩을 사용하지 않는다</a:t>
            </a:r>
            <a:r>
              <a:rPr lang="en-US" altLang="ko-KR" dirty="0"/>
              <a:t>. → </a:t>
            </a:r>
            <a:r>
              <a:rPr lang="ko-KR" altLang="en-US" dirty="0"/>
              <a:t>이미지가 네트워크를 따라 진행하면서 점차 크기가 </a:t>
            </a:r>
            <a:r>
              <a:rPr lang="ko-KR" altLang="en-US" dirty="0" err="1"/>
              <a:t>줄어듬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평균 </a:t>
            </a:r>
            <a:r>
              <a:rPr lang="ko-KR" altLang="en-US" dirty="0" err="1"/>
              <a:t>풀링</a:t>
            </a:r>
            <a:r>
              <a:rPr lang="ko-KR" altLang="en-US" dirty="0"/>
              <a:t> 층 </a:t>
            </a:r>
            <a:r>
              <a:rPr lang="en-US" altLang="ko-KR" dirty="0"/>
              <a:t>: </a:t>
            </a:r>
            <a:r>
              <a:rPr lang="ko-KR" altLang="en-US" dirty="0"/>
              <a:t>각 뉴런은 입력의 평균을 계산 → 그 값에 학습되는 </a:t>
            </a:r>
            <a:r>
              <a:rPr lang="ko-KR" altLang="en-US" dirty="0" err="1"/>
              <a:t>계숫값</a:t>
            </a:r>
            <a:r>
              <a:rPr lang="en-US" altLang="ko-KR" dirty="0"/>
              <a:t>(</a:t>
            </a:r>
            <a:r>
              <a:rPr lang="ko-KR" altLang="en-US" dirty="0"/>
              <a:t>특성 </a:t>
            </a:r>
            <a:r>
              <a:rPr lang="ko-KR" altLang="en-US" dirty="0" err="1"/>
              <a:t>맵마다</a:t>
            </a:r>
            <a:r>
              <a:rPr lang="ko-KR" altLang="en-US" dirty="0"/>
              <a:t> 하나씩 있다</a:t>
            </a:r>
            <a:r>
              <a:rPr lang="en-US" altLang="ko-KR" dirty="0"/>
              <a:t>)</a:t>
            </a:r>
            <a:r>
              <a:rPr lang="ko-KR" altLang="en-US" dirty="0"/>
              <a:t>을 곱한다</a:t>
            </a:r>
            <a:r>
              <a:rPr lang="en-US" altLang="ko-KR" dirty="0"/>
              <a:t>. → </a:t>
            </a:r>
            <a:r>
              <a:rPr lang="ko-KR" altLang="en-US" dirty="0"/>
              <a:t>학습되는 값인 편향</a:t>
            </a:r>
            <a:r>
              <a:rPr lang="en-US" altLang="ko-KR" dirty="0"/>
              <a:t>(</a:t>
            </a:r>
            <a:r>
              <a:rPr lang="ko-KR" altLang="en-US" dirty="0"/>
              <a:t>역시 특성 </a:t>
            </a:r>
            <a:r>
              <a:rPr lang="ko-KR" altLang="en-US" dirty="0" err="1"/>
              <a:t>맵마다</a:t>
            </a:r>
            <a:r>
              <a:rPr lang="ko-KR" altLang="en-US" dirty="0"/>
              <a:t> 하나씩 있다</a:t>
            </a:r>
            <a:r>
              <a:rPr lang="en-US" altLang="ko-KR" dirty="0"/>
              <a:t>)</a:t>
            </a:r>
            <a:r>
              <a:rPr lang="ko-KR" altLang="en-US" dirty="0"/>
              <a:t>을 더한다</a:t>
            </a:r>
            <a:r>
              <a:rPr lang="en-US" altLang="ko-KR" dirty="0"/>
              <a:t>. → </a:t>
            </a:r>
            <a:r>
              <a:rPr lang="ko-KR" altLang="en-US" dirty="0"/>
              <a:t>활성화 함수를 적용한다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C3</a:t>
            </a:r>
            <a:r>
              <a:rPr lang="ko-KR" altLang="en-US" dirty="0"/>
              <a:t>에 있는 대부분의 뉴런은 </a:t>
            </a:r>
            <a:r>
              <a:rPr lang="en-US" altLang="ko-KR" dirty="0"/>
              <a:t>S2</a:t>
            </a:r>
            <a:r>
              <a:rPr lang="ko-KR" altLang="en-US" dirty="0"/>
              <a:t>의 </a:t>
            </a:r>
            <a:r>
              <a:rPr lang="en-US" altLang="ko-KR" dirty="0"/>
              <a:t>(6</a:t>
            </a:r>
            <a:r>
              <a:rPr lang="ko-KR" altLang="en-US" dirty="0"/>
              <a:t>개 맵 전체가 아니라</a:t>
            </a:r>
            <a:r>
              <a:rPr lang="en-US" altLang="ko-KR" dirty="0"/>
              <a:t>) 3</a:t>
            </a:r>
            <a:r>
              <a:rPr lang="ko-KR" altLang="en-US" dirty="0"/>
              <a:t>개 또는 </a:t>
            </a:r>
            <a:r>
              <a:rPr lang="en-US" altLang="ko-KR" dirty="0"/>
              <a:t>4</a:t>
            </a:r>
            <a:r>
              <a:rPr lang="ko-KR" altLang="en-US" dirty="0"/>
              <a:t>개 </a:t>
            </a:r>
            <a:r>
              <a:rPr lang="ko-KR" altLang="en-US" dirty="0" err="1"/>
              <a:t>맵에</a:t>
            </a:r>
            <a:r>
              <a:rPr lang="ko-KR" altLang="en-US" dirty="0"/>
              <a:t> 있는 뉴런에만 연결된다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출력층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입력과 가중치 벡터를 행렬 곱셈하는 대신 각 뉴런에서 입력 벡터와 가중치 벡터 사이의 유클리드 거리를 출력한다</a:t>
            </a:r>
            <a:r>
              <a:rPr lang="en-US" altLang="ko-KR" dirty="0"/>
              <a:t>. </a:t>
            </a:r>
            <a:r>
              <a:rPr lang="ko-KR" altLang="en-US" dirty="0"/>
              <a:t>각 출력은 이미지가 얼마나 특정 숫자 클래스에 속하는지 측정한다</a:t>
            </a:r>
            <a:r>
              <a:rPr lang="en-US" altLang="ko-KR" dirty="0"/>
              <a:t>. </a:t>
            </a:r>
            <a:r>
              <a:rPr lang="ko-KR" altLang="en-US" dirty="0"/>
              <a:t>요즘엔 잘못된 예측을 많이 줄여주고 </a:t>
            </a:r>
            <a:r>
              <a:rPr lang="ko-KR" altLang="en-US" dirty="0" err="1"/>
              <a:t>그레이디언트의</a:t>
            </a:r>
            <a:r>
              <a:rPr lang="ko-KR" altLang="en-US" dirty="0"/>
              <a:t> 값이 크고 빠르게 수렴되기 때문에 크로스 엔트로피 비용 함수를 선호한다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061EC4E-B26C-444A-B058-4EB9C92FEA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4262" y="293615"/>
            <a:ext cx="4434840" cy="221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06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1740DA-E947-4102-85C4-EA86191716A4}"/>
              </a:ext>
            </a:extLst>
          </p:cNvPr>
          <p:cNvSpPr txBox="1"/>
          <p:nvPr/>
        </p:nvSpPr>
        <p:spPr>
          <a:xfrm>
            <a:off x="0" y="551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/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14.4.2 </a:t>
            </a:r>
            <a:r>
              <a:rPr lang="en-US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AlexNet</a:t>
            </a:r>
            <a:endParaRPr lang="ko-KR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CA4B65-4F2A-4EF8-947F-5CE0D1D7C27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9" y="374842"/>
            <a:ext cx="8078968" cy="402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2C29E4-57E4-4F22-BC79-ADAAF83FC44A}"/>
              </a:ext>
            </a:extLst>
          </p:cNvPr>
          <p:cNvSpPr txBox="1"/>
          <p:nvPr/>
        </p:nvSpPr>
        <p:spPr>
          <a:xfrm>
            <a:off x="236989" y="4969377"/>
            <a:ext cx="9930468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과대적합을 줄이기 위해 두 가지 규제 기법을 사용했다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훈련하는 동안 </a:t>
            </a:r>
            <a:r>
              <a:rPr lang="en-US" altLang="ko-KR" dirty="0"/>
              <a:t>F9</a:t>
            </a:r>
            <a:r>
              <a:rPr lang="ko-KR" altLang="en-US" dirty="0"/>
              <a:t>와 </a:t>
            </a:r>
            <a:r>
              <a:rPr lang="en-US" altLang="ko-KR" dirty="0"/>
              <a:t>F10</a:t>
            </a:r>
            <a:r>
              <a:rPr lang="ko-KR" altLang="en-US" dirty="0"/>
              <a:t>의 출력에 </a:t>
            </a:r>
            <a:r>
              <a:rPr lang="ko-KR" altLang="en-US" dirty="0" err="1"/>
              <a:t>드롭아웃을</a:t>
            </a:r>
            <a:r>
              <a:rPr lang="ko-KR" altLang="en-US" dirty="0"/>
              <a:t> </a:t>
            </a:r>
            <a:r>
              <a:rPr lang="en-US" altLang="ko-KR" dirty="0"/>
              <a:t>50%</a:t>
            </a:r>
            <a:r>
              <a:rPr lang="ko-KR" altLang="en-US" dirty="0"/>
              <a:t>의 비율로 적용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훈련 이미지를 랜덤하게 여러 간격으로 이동하거나 수평으로 뒤집고 조명을 바꾸는 식으로 데이터 증식 </a:t>
            </a:r>
            <a:r>
              <a:rPr lang="en-US" altLang="ko-KR" dirty="0"/>
              <a:t>data augmentation</a:t>
            </a:r>
            <a:r>
              <a:rPr lang="ko-KR" altLang="en-US" dirty="0"/>
              <a:t>을 수행했다</a:t>
            </a:r>
            <a:r>
              <a:rPr lang="en-US" altLang="ko-KR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0837865-A7DF-4B28-9375-33C9F984B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73" y="3710262"/>
            <a:ext cx="7106642" cy="10574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C33FFB-2461-4447-871E-FE7F30715B30}"/>
              </a:ext>
            </a:extLst>
          </p:cNvPr>
          <p:cNvSpPr txBox="1"/>
          <p:nvPr/>
        </p:nvSpPr>
        <p:spPr>
          <a:xfrm>
            <a:off x="6844979" y="619369"/>
            <a:ext cx="606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F9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8CCAA4-7E25-4CF0-A58D-4A8395432B74}"/>
              </a:ext>
            </a:extLst>
          </p:cNvPr>
          <p:cNvSpPr txBox="1"/>
          <p:nvPr/>
        </p:nvSpPr>
        <p:spPr>
          <a:xfrm>
            <a:off x="7386997" y="607745"/>
            <a:ext cx="689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F10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66637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E1D948-5F0A-41DC-8CC4-5F880DEBA1E1}"/>
              </a:ext>
            </a:extLst>
          </p:cNvPr>
          <p:cNvSpPr txBox="1"/>
          <p:nvPr/>
        </p:nvSpPr>
        <p:spPr>
          <a:xfrm>
            <a:off x="111154" y="17606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증식 </a:t>
            </a:r>
            <a:r>
              <a:rPr lang="en-US" altLang="ko-KR" dirty="0"/>
              <a:t>data augmentation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434C18-083D-4B77-8478-6D7153C2BB30}"/>
              </a:ext>
            </a:extLst>
          </p:cNvPr>
          <p:cNvSpPr txBox="1"/>
          <p:nvPr/>
        </p:nvSpPr>
        <p:spPr>
          <a:xfrm>
            <a:off x="0" y="545502"/>
            <a:ext cx="12080846" cy="2545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훈련 샘플을 인공적으로 생성하여 훈련 세트의 크기를 </a:t>
            </a:r>
            <a:r>
              <a:rPr lang="ko-KR" altLang="en-US" dirty="0" err="1"/>
              <a:t>늘림→과대적합을</a:t>
            </a:r>
            <a:r>
              <a:rPr lang="ko-KR" altLang="en-US" dirty="0"/>
              <a:t> 줄이므로 규제 기법에 사용 가능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생성된 샘플은 가능한 진짜에 가까워야 한다</a:t>
            </a:r>
            <a:r>
              <a:rPr lang="en-US" altLang="ko-KR" dirty="0"/>
              <a:t>. </a:t>
            </a:r>
            <a:r>
              <a:rPr lang="ko-KR" altLang="en-US" dirty="0"/>
              <a:t>중식 방식이 학습 가능해야 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ex) </a:t>
            </a:r>
            <a:r>
              <a:rPr lang="ko-KR" altLang="en-US" dirty="0"/>
              <a:t>각기 다른 양으로 훈련 세트에 있는 모든 이미지의 크기를 조금 변경</a:t>
            </a:r>
            <a:r>
              <a:rPr lang="en-US" altLang="ko-KR" dirty="0"/>
              <a:t>, </a:t>
            </a:r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회전</a:t>
            </a:r>
            <a:r>
              <a:rPr lang="en-US" altLang="ko-KR" dirty="0"/>
              <a:t>, </a:t>
            </a:r>
            <a:r>
              <a:rPr lang="ko-KR" altLang="en-US" dirty="0"/>
              <a:t>명암을 변경 한다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이렇게 만든 이미지를 훈련 세트에 추가한다</a:t>
            </a:r>
            <a:r>
              <a:rPr lang="en-US" altLang="ko-KR" dirty="0"/>
              <a:t>. </a:t>
            </a:r>
            <a:r>
              <a:rPr lang="ko-KR" altLang="en-US" dirty="0"/>
              <a:t>이렇게 하면 모델이 그림에 있는 물체의 위치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크기 변화</a:t>
            </a:r>
            <a:r>
              <a:rPr lang="en-US" altLang="ko-KR" dirty="0"/>
              <a:t>, </a:t>
            </a:r>
            <a:r>
              <a:rPr lang="ko-KR" altLang="en-US" dirty="0"/>
              <a:t>조명에 덜 </a:t>
            </a:r>
            <a:r>
              <a:rPr lang="ko-KR" altLang="en-US" dirty="0" err="1"/>
              <a:t>민감해진다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일반적으로 </a:t>
            </a:r>
            <a:r>
              <a:rPr lang="en-US" altLang="ko-KR" dirty="0"/>
              <a:t>(</a:t>
            </a:r>
            <a:r>
              <a:rPr lang="ko-KR" altLang="en-US" dirty="0"/>
              <a:t>텍스트나 다른 비대칭 물체를 제외하고</a:t>
            </a:r>
            <a:r>
              <a:rPr lang="en-US" altLang="ko-KR" dirty="0"/>
              <a:t>) </a:t>
            </a:r>
            <a:r>
              <a:rPr lang="ko-KR" altLang="en-US" dirty="0"/>
              <a:t>이미지는 수평으로 뒤집을 수 있습니다</a:t>
            </a:r>
            <a:r>
              <a:rPr lang="en-US" altLang="ko-KR" dirty="0"/>
              <a:t>. </a:t>
            </a:r>
            <a:r>
              <a:rPr lang="ko-KR" altLang="en-US" dirty="0"/>
              <a:t>이런 변환을 연결하여 훈련 세트의 크기를 많이 늘릴 수 있다</a:t>
            </a:r>
            <a:r>
              <a:rPr lang="en-US" altLang="ko-KR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D801074-3085-4E6D-99C9-369C013E109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54" y="3268872"/>
            <a:ext cx="4312920" cy="2652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9524193-B667-4F7A-B670-74ECDA85D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634" y="3020693"/>
            <a:ext cx="5973009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0C034D-ED02-4268-8C2E-14D4C2AC94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21" y="0"/>
            <a:ext cx="5356579" cy="266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F29D70-255B-4B7F-8CF6-5C6E1DD19DD3}"/>
              </a:ext>
            </a:extLst>
          </p:cNvPr>
          <p:cNvSpPr txBox="1"/>
          <p:nvPr/>
        </p:nvSpPr>
        <p:spPr>
          <a:xfrm>
            <a:off x="75501" y="2358840"/>
            <a:ext cx="12192000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LRN </a:t>
            </a:r>
            <a:r>
              <a:rPr lang="en-US" altLang="ko-KR" sz="1400" dirty="0"/>
              <a:t>Local Response Normalization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AlexNet</a:t>
            </a:r>
            <a:r>
              <a:rPr lang="ko-KR" altLang="en-US" dirty="0"/>
              <a:t>의 </a:t>
            </a:r>
            <a:r>
              <a:rPr lang="en-US" altLang="ko-KR" dirty="0"/>
              <a:t>C1, C3</a:t>
            </a:r>
            <a:r>
              <a:rPr lang="ko-KR" altLang="en-US" dirty="0"/>
              <a:t>층의 </a:t>
            </a:r>
            <a:r>
              <a:rPr lang="en-US" altLang="ko-KR" dirty="0" err="1"/>
              <a:t>ReLU</a:t>
            </a:r>
            <a:r>
              <a:rPr lang="ko-KR" altLang="en-US" dirty="0"/>
              <a:t>단계 후에 바로 사용되는 경쟁적인 정규화 단계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가장 강하게 활성화된 뉴런이 다른 특성 </a:t>
            </a:r>
            <a:r>
              <a:rPr lang="ko-KR" altLang="en-US" dirty="0" err="1"/>
              <a:t>맵에</a:t>
            </a:r>
            <a:r>
              <a:rPr lang="ko-KR" altLang="en-US" dirty="0"/>
              <a:t> 있는 같은 위치의 뉴런을 억제한다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이는 특성 </a:t>
            </a:r>
            <a:r>
              <a:rPr lang="ko-KR" altLang="en-US" dirty="0" err="1"/>
              <a:t>맵을</a:t>
            </a:r>
            <a:r>
              <a:rPr lang="ko-KR" altLang="en-US" dirty="0"/>
              <a:t> 각기 특별하게 다른 것과 구분되게 하고</a:t>
            </a:r>
            <a:r>
              <a:rPr lang="en-US" altLang="ko-KR" dirty="0"/>
              <a:t>, </a:t>
            </a:r>
            <a:r>
              <a:rPr lang="ko-KR" altLang="en-US" dirty="0"/>
              <a:t>더 넓은 시각에서 특징을 탐색하도록 만들어 결국 일반화 성능을 향상한다</a:t>
            </a:r>
            <a:r>
              <a:rPr lang="en-US" altLang="ko-KR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1AE847-E2F1-4E74-859C-2F00198EC5B1}"/>
                  </a:ext>
                </a:extLst>
              </p:cNvPr>
              <p:cNvSpPr txBox="1"/>
              <p:nvPr/>
            </p:nvSpPr>
            <p:spPr>
              <a:xfrm>
                <a:off x="1233180" y="4112443"/>
                <a:ext cx="9521505" cy="914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sz="1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ko-KR" alt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ko-KR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ko-KR" altLang="en-US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ko-KR" altLang="en-US" sz="140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ko-KR" altLang="en-US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ko-KR" altLang="en-US" sz="1400" i="1">
                                          <a:latin typeface="Cambria Math" panose="02040503050406030204" pitchFamily="18" charset="0"/>
                                        </a:rPr>
                                        <m:t>𝑙𝑜𝑤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ko-KR" altLang="en-US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ko-KR" altLang="en-US" sz="1400" i="1">
                                          <a:latin typeface="Cambria Math" panose="02040503050406030204" pitchFamily="18" charset="0"/>
                                        </a:rPr>
                                        <m:t>h𝑖𝑔h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ko-KR" altLang="en-US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ko-KR" alt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ko-KR" altLang="en-US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ko-KR" alt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  <m:r>
                        <a:rPr lang="ko-KR" altLang="en-US" sz="1400" i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𝑤𝑖𝑡h</m:t>
                      </m:r>
                      <m:d>
                        <m:dPr>
                          <m:begChr m:val="{"/>
                          <m:endChr m:val=""/>
                          <m:ctrlPr>
                            <a:rPr lang="ko-KR" alt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ko-KR" alt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ko-KR" altLang="en-US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ko-KR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  <m:r>
                                <a:rPr lang="ko-KR" altLang="en-US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  <m:d>
                                <m:dPr>
                                  <m:ctrlPr>
                                    <a:rPr lang="ko-KR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ko-KR" altLang="en-US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ko-KR" altLang="en-US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ko-KR" alt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ko-KR" altLang="en-US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ko-KR" altLang="en-US" sz="1400" i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ko-KR" altLang="en-US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ko-KR" altLang="en-US" sz="1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ko-KR" altLang="en-US" sz="14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e>
                              <m:r>
                                <a:rPr lang="ko-KR" altLang="en-US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ko-KR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𝑙𝑜𝑤</m:t>
                                  </m:r>
                                </m:sub>
                              </m:sSub>
                              <m:r>
                                <a:rPr lang="ko-KR" altLang="en-US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ctrlPr>
                                    <a:rPr lang="ko-KR" alt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sz="1400" i="0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ko-KR" altLang="en-US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ko-KR" altLang="en-US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ko-KR" alt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ko-KR" altLang="en-US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ko-KR" altLang="en-US" sz="1400" i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1AE847-E2F1-4E74-859C-2F00198EC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180" y="4112443"/>
                <a:ext cx="9521505" cy="9140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22C783F-19E0-45B9-8758-3EB240B2A8E3}"/>
              </a:ext>
            </a:extLst>
          </p:cNvPr>
          <p:cNvSpPr txBox="1"/>
          <p:nvPr/>
        </p:nvSpPr>
        <p:spPr>
          <a:xfrm>
            <a:off x="249572" y="5160762"/>
            <a:ext cx="116711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한 세포가 유별나게 강한 값을 가지게 된다면 근처의 값이 약하더라도 </a:t>
            </a:r>
            <a:r>
              <a:rPr lang="en-US" altLang="ko-KR" dirty="0"/>
              <a:t>convolution </a:t>
            </a:r>
            <a:r>
              <a:rPr lang="ko-KR" altLang="en-US" dirty="0"/>
              <a:t>연산을 한다면 강한 </a:t>
            </a:r>
            <a:r>
              <a:rPr lang="en-US" altLang="ko-KR" dirty="0" err="1"/>
              <a:t>featur</a:t>
            </a:r>
            <a:r>
              <a:rPr lang="ko-KR" altLang="en-US" dirty="0"/>
              <a:t>을 가지게 된다</a:t>
            </a:r>
            <a:r>
              <a:rPr lang="en-US" altLang="ko-KR" dirty="0"/>
              <a:t>. </a:t>
            </a:r>
            <a:r>
              <a:rPr lang="ko-KR" altLang="en-US" dirty="0"/>
              <a:t>그러면 </a:t>
            </a:r>
            <a:r>
              <a:rPr lang="en-US" altLang="ko-KR" dirty="0"/>
              <a:t>training dataset</a:t>
            </a:r>
            <a:r>
              <a:rPr lang="ko-KR" altLang="en-US" dirty="0"/>
              <a:t>에만 </a:t>
            </a:r>
            <a:r>
              <a:rPr lang="en-US" altLang="ko-KR" dirty="0"/>
              <a:t>feature</a:t>
            </a:r>
            <a:r>
              <a:rPr lang="ko-KR" altLang="en-US" dirty="0"/>
              <a:t>가 크게 반응하니까 </a:t>
            </a:r>
            <a:r>
              <a:rPr lang="en-US" altLang="ko-KR" dirty="0"/>
              <a:t>over-fitting</a:t>
            </a:r>
            <a:r>
              <a:rPr lang="ko-KR" altLang="en-US" dirty="0"/>
              <a:t>이 잘 일어나게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7159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62FF5B7-347C-4F1F-9790-01005496B117}"/>
              </a:ext>
            </a:extLst>
          </p:cNvPr>
          <p:cNvSpPr txBox="1"/>
          <p:nvPr/>
        </p:nvSpPr>
        <p:spPr>
          <a:xfrm>
            <a:off x="94376" y="238952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/>
            <a:r>
              <a:rPr lang="ko-KR" altLang="ko-KR" sz="24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합성곱</a:t>
            </a:r>
            <a:r>
              <a:rPr lang="ko-KR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층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convolutional layer</a:t>
            </a:r>
            <a:endParaRPr lang="ko-KR" altLang="ko-KR" sz="24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26" name="Picture 2" descr="2: Architecture of LeNet-5 (Convolutional Neural Networks) for digit recognition, from LeCun [7]  ">
            <a:extLst>
              <a:ext uri="{FF2B5EF4-FFF2-40B4-BE49-F238E27FC236}">
                <a16:creationId xmlns:a16="http://schemas.microsoft.com/office/drawing/2014/main" id="{1E5FF603-BAA8-4D98-B7E4-0FC93E205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343" y="0"/>
            <a:ext cx="7064230" cy="498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6E7FA50-3671-4A7E-8B61-9E8559AE8BD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57" y="1096860"/>
            <a:ext cx="4963726" cy="295728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E0C9E5-EE4B-4C61-AFEB-D3E6ECD9DFB9}"/>
              </a:ext>
            </a:extLst>
          </p:cNvPr>
          <p:cNvSpPr txBox="1"/>
          <p:nvPr/>
        </p:nvSpPr>
        <p:spPr>
          <a:xfrm>
            <a:off x="0" y="4129325"/>
            <a:ext cx="11390152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</a:pP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첫 번째 </a:t>
            </a:r>
            <a:r>
              <a:rPr lang="ko-KR" altLang="ko-KR" sz="1800" kern="100" dirty="0" err="1">
                <a:effectLst/>
                <a:latin typeface="+mj-ea"/>
                <a:ea typeface="+mj-ea"/>
                <a:cs typeface="Times New Roman" panose="02020603050405020304" pitchFamily="18" charset="0"/>
              </a:rPr>
              <a:t>합성곱</a:t>
            </a: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층의 뉴런은 입력 이미지의 모든 픽셀에 연결되는 것이 아니라 </a:t>
            </a:r>
            <a:endParaRPr lang="en-US" altLang="ko-KR" sz="18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kern="100" dirty="0">
                <a:latin typeface="+mj-ea"/>
                <a:ea typeface="+mj-ea"/>
                <a:cs typeface="Times New Roman" panose="02020603050405020304" pitchFamily="18" charset="0"/>
              </a:rPr>
              <a:t>				</a:t>
            </a:r>
            <a:r>
              <a:rPr lang="ko-KR" altLang="ko-KR" sz="1800" kern="100" dirty="0" err="1">
                <a:effectLst/>
                <a:latin typeface="+mj-ea"/>
                <a:ea typeface="+mj-ea"/>
                <a:cs typeface="Times New Roman" panose="02020603050405020304" pitchFamily="18" charset="0"/>
              </a:rPr>
              <a:t>합성곱</a:t>
            </a: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층 뉴런의 </a:t>
            </a:r>
            <a:r>
              <a:rPr lang="ko-KR" altLang="ko-KR" sz="1800" kern="100" dirty="0" err="1">
                <a:effectLst/>
                <a:latin typeface="+mj-ea"/>
                <a:ea typeface="+mj-ea"/>
                <a:cs typeface="Times New Roman" panose="02020603050405020304" pitchFamily="18" charset="0"/>
              </a:rPr>
              <a:t>수용장</a:t>
            </a: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안에 있는 픽셀에만 연결된다</a:t>
            </a:r>
            <a:r>
              <a:rPr lang="en-US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</a:pP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두 번째 </a:t>
            </a:r>
            <a:r>
              <a:rPr lang="ko-KR" altLang="ko-KR" sz="1800" kern="100" dirty="0" err="1">
                <a:effectLst/>
                <a:latin typeface="+mj-ea"/>
                <a:ea typeface="+mj-ea"/>
                <a:cs typeface="Times New Roman" panose="02020603050405020304" pitchFamily="18" charset="0"/>
              </a:rPr>
              <a:t>합성곱</a:t>
            </a: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층에 있는 각 뉴런은 첫 번째 층의 작은 사각 영역 안에 위치한 뉴런에 연결된다</a:t>
            </a:r>
            <a:r>
              <a:rPr lang="en-US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</a:pP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→첫번째 </a:t>
            </a:r>
            <a:r>
              <a:rPr lang="ko-KR" altLang="ko-KR" sz="1800" kern="100" dirty="0" err="1">
                <a:effectLst/>
                <a:latin typeface="+mj-ea"/>
                <a:ea typeface="+mj-ea"/>
                <a:cs typeface="Times New Roman" panose="02020603050405020304" pitchFamily="18" charset="0"/>
              </a:rPr>
              <a:t>은닉층</a:t>
            </a: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: </a:t>
            </a: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작은 </a:t>
            </a:r>
            <a:r>
              <a:rPr lang="ko-KR" altLang="ko-KR" sz="1800" kern="100" dirty="0" err="1">
                <a:effectLst/>
                <a:latin typeface="+mj-ea"/>
                <a:ea typeface="+mj-ea"/>
                <a:cs typeface="Times New Roman" panose="02020603050405020304" pitchFamily="18" charset="0"/>
              </a:rPr>
              <a:t>저수준</a:t>
            </a: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특성에 집중</a:t>
            </a:r>
            <a:r>
              <a:rPr lang="en-US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그 다음 </a:t>
            </a:r>
            <a:r>
              <a:rPr lang="ko-KR" altLang="ko-KR" sz="1800" kern="100" dirty="0" err="1">
                <a:effectLst/>
                <a:latin typeface="+mj-ea"/>
                <a:ea typeface="+mj-ea"/>
                <a:cs typeface="Times New Roman" panose="02020603050405020304" pitchFamily="18" charset="0"/>
              </a:rPr>
              <a:t>은닉층</a:t>
            </a: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: </a:t>
            </a: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더 큰 고수준 특성으로 조합해</a:t>
            </a:r>
            <a:r>
              <a:rPr lang="en-US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나가도록 </a:t>
            </a:r>
            <a:r>
              <a:rPr lang="ko-KR" altLang="ko-KR" sz="1800" kern="100" dirty="0" err="1">
                <a:effectLst/>
                <a:latin typeface="+mj-ea"/>
                <a:ea typeface="+mj-ea"/>
                <a:cs typeface="Times New Roman" panose="02020603050405020304" pitchFamily="18" charset="0"/>
              </a:rPr>
              <a:t>도와줌</a:t>
            </a:r>
            <a:r>
              <a:rPr lang="en-US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13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DD67FD-2859-45EA-9945-0A1F4509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0" y="628259"/>
            <a:ext cx="11860280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80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2680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54B51A-6A2A-4C8B-9645-9B68219526DA}"/>
              </a:ext>
            </a:extLst>
          </p:cNvPr>
          <p:cNvSpPr txBox="1"/>
          <p:nvPr/>
        </p:nvSpPr>
        <p:spPr>
          <a:xfrm>
            <a:off x="186655" y="171623"/>
            <a:ext cx="115243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14.4.3 </a:t>
            </a:r>
            <a:r>
              <a:rPr lang="en-US" altLang="ko-KR" dirty="0" err="1"/>
              <a:t>GoogLeNet</a:t>
            </a:r>
            <a:endParaRPr lang="en-US" altLang="ko-KR" dirty="0"/>
          </a:p>
          <a:p>
            <a:r>
              <a:rPr lang="ko-KR" altLang="en-US" dirty="0" err="1"/>
              <a:t>인셉션</a:t>
            </a:r>
            <a:r>
              <a:rPr lang="ko-KR" altLang="en-US" dirty="0"/>
              <a:t> 모듈</a:t>
            </a:r>
            <a:r>
              <a:rPr lang="en-US" altLang="ko-KR" dirty="0"/>
              <a:t>inception module</a:t>
            </a:r>
            <a:r>
              <a:rPr lang="ko-KR" altLang="en-US" dirty="0"/>
              <a:t>이라는 서브 네트워크를 가지고 있어서 이전의 구조보다 효과적으로 파라미터를 사용</a:t>
            </a:r>
          </a:p>
          <a:p>
            <a:r>
              <a:rPr lang="ko-KR" altLang="en-US" dirty="0"/>
              <a:t>→</a:t>
            </a:r>
            <a:r>
              <a:rPr lang="en-US" altLang="ko-KR" dirty="0" err="1"/>
              <a:t>AlexNet</a:t>
            </a:r>
            <a:r>
              <a:rPr lang="ko-KR" altLang="en-US" dirty="0"/>
              <a:t>보다 </a:t>
            </a:r>
            <a:r>
              <a:rPr lang="en-US" altLang="ko-KR" dirty="0"/>
              <a:t>10</a:t>
            </a:r>
            <a:r>
              <a:rPr lang="ko-KR" altLang="en-US" dirty="0"/>
              <a:t>배나 적은 파라미터를 가진다</a:t>
            </a:r>
            <a:r>
              <a:rPr lang="en-US" altLang="ko-KR" dirty="0"/>
              <a:t>. (60m → 6m)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1E53AE-9904-4774-BF5A-52947622C4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6654" y="1161382"/>
            <a:ext cx="4236557" cy="53568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12DE6C-B553-4B6B-80E8-7EDA455D85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978" y="1161382"/>
            <a:ext cx="3365500" cy="200469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D1C167-918E-4666-8579-1A1E5AFB1922}"/>
              </a:ext>
            </a:extLst>
          </p:cNvPr>
          <p:cNvSpPr txBox="1"/>
          <p:nvPr/>
        </p:nvSpPr>
        <p:spPr>
          <a:xfrm>
            <a:off x="4721490" y="311882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N×N+T(S) : N×N </a:t>
            </a:r>
            <a:r>
              <a:rPr lang="ko-KR" altLang="en-US" dirty="0"/>
              <a:t>커널</a:t>
            </a:r>
            <a:r>
              <a:rPr lang="en-US" altLang="ko-KR" dirty="0"/>
              <a:t>, </a:t>
            </a:r>
            <a:r>
              <a:rPr lang="ko-KR" altLang="en-US" dirty="0" err="1"/>
              <a:t>스트라이드</a:t>
            </a:r>
            <a:r>
              <a:rPr lang="ko-KR" altLang="en-US" dirty="0"/>
              <a:t> </a:t>
            </a:r>
            <a:r>
              <a:rPr lang="en-US" altLang="ko-KR" dirty="0"/>
              <a:t>T, ‘same’ </a:t>
            </a:r>
            <a:r>
              <a:rPr lang="ko-KR" altLang="en-US" dirty="0"/>
              <a:t>패딩을 사용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D9B12A-02D1-4A66-A7BA-C8F7C1E5CAF0}"/>
              </a:ext>
            </a:extLst>
          </p:cNvPr>
          <p:cNvSpPr txBox="1"/>
          <p:nvPr/>
        </p:nvSpPr>
        <p:spPr>
          <a:xfrm>
            <a:off x="4423211" y="3488159"/>
            <a:ext cx="7371710" cy="337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처음에 입력 신호가 복사되어 네 개의 다른 층에 주입된다</a:t>
            </a:r>
            <a:r>
              <a:rPr lang="en-US" altLang="ko-KR" dirty="0"/>
              <a:t>. </a:t>
            </a:r>
            <a:r>
              <a:rPr lang="ko-KR" altLang="en-US" dirty="0"/>
              <a:t>모든 </a:t>
            </a:r>
            <a:r>
              <a:rPr lang="ko-KR" altLang="en-US" dirty="0" err="1"/>
              <a:t>합성곱</a:t>
            </a:r>
            <a:r>
              <a:rPr lang="ko-KR" altLang="en-US" dirty="0"/>
              <a:t> 층은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활성화 함수를 사용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두 번째 </a:t>
            </a:r>
            <a:r>
              <a:rPr lang="ko-KR" altLang="en-US" dirty="0" err="1"/>
              <a:t>합성곱</a:t>
            </a:r>
            <a:r>
              <a:rPr lang="ko-KR" altLang="en-US" dirty="0"/>
              <a:t> 층은 각기 다른 커널 크기</a:t>
            </a:r>
            <a:r>
              <a:rPr lang="en-US" altLang="ko-KR" dirty="0"/>
              <a:t>(1×1, 3×3, 5×5)</a:t>
            </a:r>
            <a:r>
              <a:rPr lang="ko-KR" altLang="en-US" dirty="0"/>
              <a:t>를 사용하여 다른 크기의 패턴을 잡는다</a:t>
            </a:r>
            <a:r>
              <a:rPr lang="en-US" altLang="ko-KR" dirty="0"/>
              <a:t>. </a:t>
            </a:r>
            <a:r>
              <a:rPr lang="ko-KR" altLang="en-US" dirty="0"/>
              <a:t>모든 층은 </a:t>
            </a:r>
            <a:r>
              <a:rPr lang="ko-KR" altLang="en-US" dirty="0" err="1"/>
              <a:t>스트라이드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과 “</a:t>
            </a:r>
            <a:r>
              <a:rPr lang="en-US" altLang="ko-KR" dirty="0"/>
              <a:t>same” </a:t>
            </a:r>
            <a:r>
              <a:rPr lang="ko-KR" altLang="en-US" dirty="0"/>
              <a:t>패딩을 사용하므로 출력의 높이와 너비가 모두 입력과 같다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이렇게 하면 모든 출력을 깊이 연결 층 </a:t>
            </a:r>
            <a:r>
              <a:rPr lang="en-US" altLang="ko-KR" dirty="0"/>
              <a:t>depth concatenation layer</a:t>
            </a:r>
            <a:r>
              <a:rPr lang="ko-KR" altLang="en-US" dirty="0"/>
              <a:t>에서 깊이방향으로 연결할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위 쪽 네 개의 </a:t>
            </a:r>
            <a:r>
              <a:rPr lang="ko-KR" altLang="en-US" dirty="0" err="1"/>
              <a:t>합성곱</a:t>
            </a:r>
            <a:r>
              <a:rPr lang="ko-KR" altLang="en-US" dirty="0"/>
              <a:t> 층에서 만든 특성 </a:t>
            </a:r>
            <a:r>
              <a:rPr lang="ko-KR" altLang="en-US" dirty="0" err="1"/>
              <a:t>맵을</a:t>
            </a:r>
            <a:r>
              <a:rPr lang="ko-KR" altLang="en-US" dirty="0"/>
              <a:t> 쌓는다</a:t>
            </a:r>
            <a:r>
              <a:rPr lang="en-US" altLang="ko-KR" dirty="0"/>
              <a:t>.).</a:t>
            </a:r>
          </a:p>
        </p:txBody>
      </p:sp>
    </p:spTree>
    <p:extLst>
      <p:ext uri="{BB962C8B-B14F-4D97-AF65-F5344CB8AC3E}">
        <p14:creationId xmlns:p14="http://schemas.microsoft.com/office/powerpoint/2010/main" val="2514415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262BA5A-216A-4247-875D-4A41AB6686D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14" y="0"/>
            <a:ext cx="3365500" cy="20046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EE12F6-11AB-4F19-918D-95A2E39E58D5}"/>
              </a:ext>
            </a:extLst>
          </p:cNvPr>
          <p:cNvSpPr txBox="1"/>
          <p:nvPr/>
        </p:nvSpPr>
        <p:spPr>
          <a:xfrm>
            <a:off x="201337" y="2136338"/>
            <a:ext cx="11551640" cy="379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인셉션</a:t>
            </a:r>
            <a:r>
              <a:rPr lang="ko-KR" altLang="en-US" dirty="0"/>
              <a:t> 모듈이 </a:t>
            </a:r>
            <a:r>
              <a:rPr lang="en-US" altLang="ko-KR" dirty="0"/>
              <a:t>1×1 </a:t>
            </a:r>
            <a:r>
              <a:rPr lang="ko-KR" altLang="en-US" dirty="0"/>
              <a:t>커널의 </a:t>
            </a:r>
            <a:r>
              <a:rPr lang="ko-KR" altLang="en-US" dirty="0" err="1"/>
              <a:t>합성곱</a:t>
            </a:r>
            <a:r>
              <a:rPr lang="ko-KR" altLang="en-US" dirty="0"/>
              <a:t> 층을 가지는 이유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공간상의 패턴을 잡을 수는 없지만 깊이 차원을 따라 놓인 패턴을 잡을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입력보다 더 적은 특성 </a:t>
            </a:r>
            <a:r>
              <a:rPr lang="ko-KR" altLang="en-US" dirty="0" err="1"/>
              <a:t>맵을</a:t>
            </a:r>
            <a:r>
              <a:rPr lang="ko-KR" altLang="en-US" dirty="0"/>
              <a:t> 출력하므로 차원을 줄인다는 의미인 병목 층</a:t>
            </a:r>
            <a:r>
              <a:rPr lang="en-US" altLang="ko-KR" sz="1400" dirty="0"/>
              <a:t>bottleneck layer</a:t>
            </a:r>
            <a:r>
              <a:rPr lang="ko-KR" altLang="en-US" dirty="0"/>
              <a:t>의 역할을 담당한다</a:t>
            </a:r>
            <a:r>
              <a:rPr lang="en-US" altLang="ko-KR" dirty="0"/>
              <a:t>. </a:t>
            </a:r>
            <a:r>
              <a:rPr lang="ko-KR" altLang="en-US" dirty="0"/>
              <a:t>연산 비용과 파라미터 개수를 줄여 훈련 속도를 높이고 일반화 성능을 향상한다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 err="1"/>
              <a:t>합성곱</a:t>
            </a:r>
            <a:r>
              <a:rPr lang="ko-KR" altLang="en-US" dirty="0"/>
              <a:t> 층의 쌍</a:t>
            </a:r>
            <a:r>
              <a:rPr lang="en-US" altLang="ko-KR" dirty="0"/>
              <a:t>([1×1, 3×3]</a:t>
            </a:r>
            <a:r>
              <a:rPr lang="ko-KR" altLang="en-US" dirty="0"/>
              <a:t>과 </a:t>
            </a:r>
            <a:r>
              <a:rPr lang="en-US" altLang="ko-KR" dirty="0"/>
              <a:t>[1×1, 5×5])</a:t>
            </a:r>
            <a:r>
              <a:rPr lang="ko-KR" altLang="en-US" dirty="0"/>
              <a:t>이 더 복잡한 패턴을 감지할 수 있는 한 개의 강력한 </a:t>
            </a:r>
            <a:r>
              <a:rPr lang="ko-KR" altLang="en-US" dirty="0" err="1"/>
              <a:t>합성곱</a:t>
            </a:r>
            <a:r>
              <a:rPr lang="ko-KR" altLang="en-US" dirty="0"/>
              <a:t> 층처럼 작동한다</a:t>
            </a:r>
            <a:r>
              <a:rPr lang="en-US" altLang="ko-KR" dirty="0"/>
              <a:t>. </a:t>
            </a:r>
            <a:r>
              <a:rPr lang="ko-KR" altLang="en-US" dirty="0"/>
              <a:t>실제로 </a:t>
            </a:r>
            <a:r>
              <a:rPr lang="ko-KR" altLang="en-US" dirty="0" err="1"/>
              <a:t>합성곱</a:t>
            </a:r>
            <a:r>
              <a:rPr lang="ko-KR" altLang="en-US" dirty="0"/>
              <a:t> 층의 쌍은 </a:t>
            </a:r>
            <a:r>
              <a:rPr lang="en-US" altLang="ko-KR" dirty="0"/>
              <a:t>(</a:t>
            </a:r>
            <a:r>
              <a:rPr lang="ko-KR" altLang="en-US" dirty="0"/>
              <a:t>하나의 </a:t>
            </a:r>
            <a:r>
              <a:rPr lang="ko-KR" altLang="en-US" dirty="0" err="1"/>
              <a:t>합성곱</a:t>
            </a:r>
            <a:r>
              <a:rPr lang="ko-KR" altLang="en-US" dirty="0"/>
              <a:t> 층이 하는 것처럼</a:t>
            </a:r>
            <a:r>
              <a:rPr lang="en-US" altLang="ko-KR" dirty="0"/>
              <a:t>) </a:t>
            </a:r>
            <a:r>
              <a:rPr lang="ko-KR" altLang="en-US" dirty="0"/>
              <a:t>단순한 선형 분류기 하나로 이미지를 훑는 것이 아니라 두 개의 층을 가진 신경망으로 이미지를 훑는 것이다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전체 </a:t>
            </a:r>
            <a:r>
              <a:rPr lang="ko-KR" altLang="en-US" dirty="0" err="1"/>
              <a:t>인셉션</a:t>
            </a:r>
            <a:r>
              <a:rPr lang="ko-KR" altLang="en-US" dirty="0"/>
              <a:t> 모듈 </a:t>
            </a:r>
            <a:r>
              <a:rPr lang="en-US" altLang="ko-KR" dirty="0"/>
              <a:t>: </a:t>
            </a:r>
            <a:r>
              <a:rPr lang="ko-KR" altLang="en-US" dirty="0"/>
              <a:t>여러 크기의 복잡한 패턴이 담긴 특성 </a:t>
            </a:r>
            <a:r>
              <a:rPr lang="ko-KR" altLang="en-US" dirty="0" err="1"/>
              <a:t>맵을</a:t>
            </a:r>
            <a:r>
              <a:rPr lang="ko-KR" altLang="en-US" dirty="0"/>
              <a:t> 출력하는 스테로이드 주사를 맞은 </a:t>
            </a:r>
            <a:r>
              <a:rPr lang="ko-KR" altLang="en-US" dirty="0" err="1"/>
              <a:t>합성곱</a:t>
            </a:r>
            <a:r>
              <a:rPr lang="ko-KR" altLang="en-US" dirty="0"/>
              <a:t> 층</a:t>
            </a:r>
          </a:p>
        </p:txBody>
      </p:sp>
    </p:spTree>
    <p:extLst>
      <p:ext uri="{BB962C8B-B14F-4D97-AF65-F5344CB8AC3E}">
        <p14:creationId xmlns:p14="http://schemas.microsoft.com/office/powerpoint/2010/main" val="349020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BEE2B8-3F51-4769-9160-C923ABCF3D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7" y="144913"/>
            <a:ext cx="3234203" cy="291306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88A17B-9E04-416E-9A8D-53D57CBF49D9}"/>
              </a:ext>
            </a:extLst>
          </p:cNvPr>
          <p:cNvSpPr txBox="1"/>
          <p:nvPr/>
        </p:nvSpPr>
        <p:spPr>
          <a:xfrm>
            <a:off x="3766991" y="285226"/>
            <a:ext cx="6098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처음 두 층은 계산의 양을 줄이기 위해 이미지의 높이와 너비를 </a:t>
            </a:r>
            <a:r>
              <a:rPr lang="en-US" altLang="ko-KR" dirty="0"/>
              <a:t>4</a:t>
            </a:r>
            <a:r>
              <a:rPr lang="ko-KR" altLang="en-US" dirty="0"/>
              <a:t>배로 줄인다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A27FF-A5F9-4AFF-8523-ED831881B79A}"/>
              </a:ext>
            </a:extLst>
          </p:cNvPr>
          <p:cNvSpPr txBox="1"/>
          <p:nvPr/>
        </p:nvSpPr>
        <p:spPr>
          <a:xfrm>
            <a:off x="3766991" y="931557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 LRN </a:t>
            </a:r>
            <a:r>
              <a:rPr lang="ko-KR" altLang="en-US" dirty="0"/>
              <a:t>층은 이전 층이 다양한 특성을 학습하도록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E41919-D2D6-4F81-9794-098972098770}"/>
              </a:ext>
            </a:extLst>
          </p:cNvPr>
          <p:cNvSpPr txBox="1"/>
          <p:nvPr/>
        </p:nvSpPr>
        <p:spPr>
          <a:xfrm>
            <a:off x="3766991" y="1300889"/>
            <a:ext cx="6895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이어지는 두 개의 </a:t>
            </a:r>
            <a:r>
              <a:rPr lang="ko-KR" altLang="en-US" dirty="0" err="1"/>
              <a:t>합성곱</a:t>
            </a:r>
            <a:r>
              <a:rPr lang="ko-KR" altLang="en-US" dirty="0"/>
              <a:t> 층에서 첫 번째 층이 병목 층처럼 작동한다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err="1"/>
              <a:t>합성곱</a:t>
            </a:r>
            <a:r>
              <a:rPr lang="ko-KR" altLang="en-US" dirty="0"/>
              <a:t> 쌍을 하나의 똑똑한 </a:t>
            </a:r>
            <a:r>
              <a:rPr lang="ko-KR" altLang="en-US" dirty="0" err="1"/>
              <a:t>합성곱</a:t>
            </a:r>
            <a:r>
              <a:rPr lang="ko-KR" altLang="en-US" dirty="0"/>
              <a:t> 층으로 생각할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86FD77-1D20-4B49-8F4C-391E48E94CF3}"/>
              </a:ext>
            </a:extLst>
          </p:cNvPr>
          <p:cNvSpPr txBox="1"/>
          <p:nvPr/>
        </p:nvSpPr>
        <p:spPr>
          <a:xfrm>
            <a:off x="3766991" y="1947220"/>
            <a:ext cx="7910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다시 한번 </a:t>
            </a:r>
            <a:r>
              <a:rPr lang="en-US" altLang="ko-KR" dirty="0"/>
              <a:t>LRN </a:t>
            </a:r>
            <a:r>
              <a:rPr lang="ko-KR" altLang="en-US" dirty="0"/>
              <a:t>층이 이전 층이 다양한 패턴을 학습하도록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0E268A-7DB0-4D5D-A661-34A90D42CF8A}"/>
              </a:ext>
            </a:extLst>
          </p:cNvPr>
          <p:cNvSpPr txBox="1"/>
          <p:nvPr/>
        </p:nvSpPr>
        <p:spPr>
          <a:xfrm>
            <a:off x="3766991" y="2316552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 err="1"/>
              <a:t>그다음</a:t>
            </a:r>
            <a:r>
              <a:rPr lang="ko-KR" altLang="en-US" dirty="0"/>
              <a:t> 최대 </a:t>
            </a:r>
            <a:r>
              <a:rPr lang="ko-KR" altLang="en-US" dirty="0" err="1"/>
              <a:t>풀링</a:t>
            </a:r>
            <a:r>
              <a:rPr lang="ko-KR" altLang="en-US" dirty="0"/>
              <a:t> 층이 계산 속도를 높이기 위해 이미지의 높이와 너비를 </a:t>
            </a:r>
            <a:r>
              <a:rPr lang="en-US" altLang="ko-KR" dirty="0"/>
              <a:t>2</a:t>
            </a:r>
            <a:r>
              <a:rPr lang="ko-KR" altLang="en-US" dirty="0"/>
              <a:t>배로 줄인다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90FCED-3DD4-4BEF-ABD0-C05556E900B7}"/>
              </a:ext>
            </a:extLst>
          </p:cNvPr>
          <p:cNvSpPr txBox="1"/>
          <p:nvPr/>
        </p:nvSpPr>
        <p:spPr>
          <a:xfrm>
            <a:off x="352338" y="3165844"/>
            <a:ext cx="11682325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6. 9</a:t>
            </a:r>
            <a:r>
              <a:rPr lang="ko-KR" altLang="en-US" dirty="0"/>
              <a:t>개의 </a:t>
            </a:r>
            <a:r>
              <a:rPr lang="ko-KR" altLang="en-US" dirty="0" err="1"/>
              <a:t>인셉션</a:t>
            </a:r>
            <a:r>
              <a:rPr lang="ko-KR" altLang="en-US" dirty="0"/>
              <a:t> 모듈이 길게 이어지고</a:t>
            </a:r>
            <a:r>
              <a:rPr lang="en-US" altLang="ko-KR" dirty="0"/>
              <a:t>, </a:t>
            </a:r>
            <a:r>
              <a:rPr lang="ko-KR" altLang="en-US" dirty="0"/>
              <a:t>차원 감소와 속도 향상을 위해 몇 개의 최대 </a:t>
            </a:r>
            <a:r>
              <a:rPr lang="ko-KR" altLang="en-US" dirty="0" err="1"/>
              <a:t>풀링</a:t>
            </a:r>
            <a:r>
              <a:rPr lang="ko-KR" altLang="en-US" dirty="0"/>
              <a:t> 층을 </a:t>
            </a:r>
            <a:r>
              <a:rPr lang="ko-KR" altLang="en-US" dirty="0" err="1"/>
              <a:t>끼워넣는다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그다음</a:t>
            </a:r>
            <a:r>
              <a:rPr lang="ko-KR" altLang="en-US" dirty="0"/>
              <a:t> 전역 평균 </a:t>
            </a:r>
            <a:r>
              <a:rPr lang="ko-KR" altLang="en-US" dirty="0" err="1"/>
              <a:t>풀링</a:t>
            </a:r>
            <a:r>
              <a:rPr lang="ko-KR" altLang="en-US" dirty="0"/>
              <a:t> 층이 각 특성 </a:t>
            </a:r>
            <a:r>
              <a:rPr lang="ko-KR" altLang="en-US" dirty="0" err="1"/>
              <a:t>맵의</a:t>
            </a:r>
            <a:r>
              <a:rPr lang="ko-KR" altLang="en-US" dirty="0"/>
              <a:t> 평균을 출력한다</a:t>
            </a:r>
            <a:r>
              <a:rPr lang="en-US" altLang="ko-KR" dirty="0"/>
              <a:t>. </a:t>
            </a:r>
            <a:r>
              <a:rPr lang="ko-KR" altLang="en-US" dirty="0"/>
              <a:t>여기서는 공간 방향 정보를 모두 잃는다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이 지점에서는 남아 있는 공간 정보가 많지 않기 때문에 괜찮다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실제 </a:t>
            </a:r>
            <a:r>
              <a:rPr lang="en-US" altLang="ko-KR" dirty="0" err="1"/>
              <a:t>GoogLeNet</a:t>
            </a:r>
            <a:r>
              <a:rPr lang="ko-KR" altLang="en-US" dirty="0"/>
              <a:t>은 </a:t>
            </a:r>
            <a:r>
              <a:rPr lang="en-US" altLang="ko-KR" dirty="0"/>
              <a:t>224×224 </a:t>
            </a:r>
            <a:r>
              <a:rPr lang="ko-KR" altLang="en-US" dirty="0"/>
              <a:t>크기의 입력 이미지를 기대하고 </a:t>
            </a:r>
            <a:r>
              <a:rPr lang="en-US" altLang="ko-KR" dirty="0"/>
              <a:t>5</a:t>
            </a:r>
            <a:r>
              <a:rPr lang="ko-KR" altLang="en-US" dirty="0"/>
              <a:t>번의 최대 </a:t>
            </a:r>
            <a:r>
              <a:rPr lang="ko-KR" altLang="en-US" dirty="0" err="1"/>
              <a:t>풀링</a:t>
            </a:r>
            <a:r>
              <a:rPr lang="ko-KR" altLang="en-US" dirty="0"/>
              <a:t> 층에서 매번 높이와 너비가 절반으로 줄어들면 특성 맵 크기는 </a:t>
            </a:r>
            <a:r>
              <a:rPr lang="en-US" altLang="ko-KR" dirty="0"/>
              <a:t>7×7</a:t>
            </a:r>
            <a:r>
              <a:rPr lang="ko-KR" altLang="en-US" dirty="0"/>
              <a:t>이 된다</a:t>
            </a:r>
            <a:r>
              <a:rPr lang="en-US" altLang="ko-KR" dirty="0"/>
              <a:t>. </a:t>
            </a:r>
            <a:r>
              <a:rPr lang="ko-KR" altLang="en-US" dirty="0"/>
              <a:t>또한 위치 추정</a:t>
            </a:r>
            <a:r>
              <a:rPr lang="en-US" altLang="ko-KR" sz="1400" dirty="0"/>
              <a:t>localization</a:t>
            </a:r>
            <a:r>
              <a:rPr lang="ko-KR" altLang="en-US" dirty="0"/>
              <a:t>이 아니라 분류 작업이므로 물체가 어디 있는지 중요하지 않다</a:t>
            </a:r>
            <a:r>
              <a:rPr lang="en-US" altLang="ko-KR" dirty="0"/>
              <a:t>. </a:t>
            </a:r>
            <a:r>
              <a:rPr lang="ko-KR" altLang="en-US" dirty="0"/>
              <a:t>이 층에서 수행된 차원 축소 덕택에 </a:t>
            </a:r>
            <a:r>
              <a:rPr lang="en-US" altLang="ko-KR" dirty="0"/>
              <a:t>CNN </a:t>
            </a:r>
            <a:r>
              <a:rPr lang="ko-KR" altLang="en-US" dirty="0"/>
              <a:t>위에 완전 연결 층을 둘 필요가 없다</a:t>
            </a:r>
            <a:r>
              <a:rPr lang="en-US" altLang="ko-KR" dirty="0"/>
              <a:t>. </a:t>
            </a:r>
            <a:r>
              <a:rPr lang="ko-KR" altLang="en-US" dirty="0"/>
              <a:t>파라미터 수를 크게 감소시키고 과대적합의 위험도 줄여준다</a:t>
            </a:r>
            <a:r>
              <a:rPr lang="en-US" altLang="ko-KR" dirty="0"/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925048-ACF2-493B-8EF2-980AE2C2F877}"/>
              </a:ext>
            </a:extLst>
          </p:cNvPr>
          <p:cNvSpPr txBox="1"/>
          <p:nvPr/>
        </p:nvSpPr>
        <p:spPr>
          <a:xfrm>
            <a:off x="352338" y="6126719"/>
            <a:ext cx="11682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마지막 층은 규제를 위한 </a:t>
            </a:r>
            <a:r>
              <a:rPr lang="ko-KR" altLang="en-US" dirty="0" err="1"/>
              <a:t>드롭아웃</a:t>
            </a:r>
            <a:r>
              <a:rPr lang="ko-KR" altLang="en-US" dirty="0"/>
              <a:t> 층 다음에 </a:t>
            </a:r>
            <a:r>
              <a:rPr lang="en-US" altLang="ko-KR" dirty="0"/>
              <a:t>(1,000</a:t>
            </a:r>
            <a:r>
              <a:rPr lang="ko-KR" altLang="en-US" dirty="0"/>
              <a:t>개의 클래스가 있으므로</a:t>
            </a:r>
            <a:r>
              <a:rPr lang="en-US" altLang="ko-KR" dirty="0"/>
              <a:t>) 1,000</a:t>
            </a:r>
            <a:r>
              <a:rPr lang="ko-KR" altLang="en-US" dirty="0"/>
              <a:t>개의 유닛과 </a:t>
            </a:r>
            <a:r>
              <a:rPr lang="ko-KR" altLang="en-US" dirty="0" err="1"/>
              <a:t>소프트맥스</a:t>
            </a:r>
            <a:r>
              <a:rPr lang="ko-KR" altLang="en-US" dirty="0"/>
              <a:t> 활성화 함수를 적용한 완전 연결 층으로 클래스 확률 추정 값을 출력한다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8229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C04E3A3-9E83-47E7-8A03-886AD527042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39118" cy="26760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8F0CE6-4B97-4D30-9077-6820EE846372}"/>
              </a:ext>
            </a:extLst>
          </p:cNvPr>
          <p:cNvSpPr txBox="1"/>
          <p:nvPr/>
        </p:nvSpPr>
        <p:spPr>
          <a:xfrm>
            <a:off x="1" y="2676088"/>
            <a:ext cx="12191998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원본 </a:t>
            </a:r>
            <a:r>
              <a:rPr lang="en-US" altLang="ko-KR" dirty="0" err="1"/>
              <a:t>GoogLeNet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세 번째와 여섯 번째 </a:t>
            </a:r>
            <a:r>
              <a:rPr lang="ko-KR" altLang="en-US" dirty="0" err="1"/>
              <a:t>인셉션</a:t>
            </a:r>
            <a:r>
              <a:rPr lang="ko-KR" altLang="en-US" dirty="0"/>
              <a:t> 모듈 위에 연결된 두 개의 부가적인 분류기를 포함한다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하나의 평균 </a:t>
            </a:r>
            <a:r>
              <a:rPr lang="ko-KR" altLang="en-US" dirty="0" err="1"/>
              <a:t>풀링</a:t>
            </a:r>
            <a:r>
              <a:rPr lang="ko-KR" altLang="en-US" dirty="0"/>
              <a:t> 층</a:t>
            </a:r>
            <a:r>
              <a:rPr lang="en-US" altLang="ko-KR" dirty="0"/>
              <a:t>, </a:t>
            </a:r>
            <a:r>
              <a:rPr lang="ko-KR" altLang="en-US" dirty="0"/>
              <a:t>하나의 </a:t>
            </a:r>
            <a:r>
              <a:rPr lang="ko-KR" altLang="en-US" dirty="0" err="1"/>
              <a:t>합성곱</a:t>
            </a:r>
            <a:r>
              <a:rPr lang="ko-KR" altLang="en-US" dirty="0"/>
              <a:t> 층</a:t>
            </a:r>
            <a:r>
              <a:rPr lang="en-US" altLang="ko-KR" dirty="0"/>
              <a:t>, </a:t>
            </a:r>
            <a:r>
              <a:rPr lang="ko-KR" altLang="en-US" dirty="0"/>
              <a:t>두 개의 완전 연결 층</a:t>
            </a:r>
            <a:r>
              <a:rPr lang="en-US" altLang="ko-KR" dirty="0"/>
              <a:t>, </a:t>
            </a:r>
            <a:r>
              <a:rPr lang="ko-KR" altLang="en-US" dirty="0" err="1"/>
              <a:t>소프트맥스</a:t>
            </a:r>
            <a:r>
              <a:rPr lang="ko-KR" altLang="en-US" dirty="0"/>
              <a:t> 활성화층으로 구성되어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훈련하는 동안 여기에서의 손실이 </a:t>
            </a:r>
            <a:r>
              <a:rPr lang="en-US" altLang="ko-KR" dirty="0"/>
              <a:t>(70% </a:t>
            </a:r>
            <a:r>
              <a:rPr lang="ko-KR" altLang="en-US" dirty="0"/>
              <a:t>정도 감해서</a:t>
            </a:r>
            <a:r>
              <a:rPr lang="en-US" altLang="ko-KR" dirty="0"/>
              <a:t>) </a:t>
            </a:r>
            <a:r>
              <a:rPr lang="ko-KR" altLang="en-US" dirty="0"/>
              <a:t>전체 손실에 더해진다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이것의 목적은 </a:t>
            </a:r>
            <a:r>
              <a:rPr lang="ko-KR" altLang="en-US" dirty="0" err="1"/>
              <a:t>그레이디언트</a:t>
            </a:r>
            <a:r>
              <a:rPr lang="ko-KR" altLang="en-US" dirty="0"/>
              <a:t> 소실 문제를 줄이고 네트워크를 규제하기 위해서이다</a:t>
            </a:r>
            <a:r>
              <a:rPr lang="en-US" altLang="ko-KR" dirty="0"/>
              <a:t>. </a:t>
            </a:r>
            <a:r>
              <a:rPr lang="ko-KR" altLang="en-US" dirty="0"/>
              <a:t>그러나 효과는 비교적 적은 것으로 알려져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0617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6000C8-2820-47A8-BF69-69E03785C8C9}"/>
              </a:ext>
            </a:extLst>
          </p:cNvPr>
          <p:cNvSpPr txBox="1"/>
          <p:nvPr/>
        </p:nvSpPr>
        <p:spPr>
          <a:xfrm>
            <a:off x="1397" y="87409"/>
            <a:ext cx="122800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14.4.4 </a:t>
            </a:r>
            <a:r>
              <a:rPr lang="en-US" altLang="ko-KR" dirty="0" err="1"/>
              <a:t>VGGNet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매우 단순하고 고전적인 구조이다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개 또는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ko-KR" altLang="en-US" dirty="0" err="1"/>
              <a:t>합성곱</a:t>
            </a:r>
            <a:r>
              <a:rPr lang="ko-KR" altLang="en-US" dirty="0"/>
              <a:t> 층 뒤에 </a:t>
            </a:r>
            <a:r>
              <a:rPr lang="ko-KR" altLang="en-US" dirty="0" err="1"/>
              <a:t>풀링</a:t>
            </a:r>
            <a:r>
              <a:rPr lang="ko-KR" altLang="en-US" dirty="0"/>
              <a:t> 층이 나오고 다시 </a:t>
            </a:r>
            <a:r>
              <a:rPr lang="en-US" altLang="ko-KR" dirty="0"/>
              <a:t>2</a:t>
            </a:r>
            <a:r>
              <a:rPr lang="ko-KR" altLang="en-US" dirty="0"/>
              <a:t>개 또는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ko-KR" altLang="en-US" dirty="0" err="1"/>
              <a:t>합성곱과</a:t>
            </a:r>
            <a:r>
              <a:rPr lang="ko-KR" altLang="en-US" dirty="0"/>
              <a:t> </a:t>
            </a:r>
            <a:r>
              <a:rPr lang="ko-KR" altLang="en-US" dirty="0" err="1"/>
              <a:t>풀링</a:t>
            </a:r>
            <a:r>
              <a:rPr lang="ko-KR" altLang="en-US" dirty="0"/>
              <a:t> 층이 등장하는 식이다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VGGNet</a:t>
            </a:r>
            <a:r>
              <a:rPr lang="en-US" altLang="ko-KR" dirty="0"/>
              <a:t> </a:t>
            </a:r>
            <a:r>
              <a:rPr lang="ko-KR" altLang="en-US" dirty="0"/>
              <a:t>종류에 따라 총 </a:t>
            </a:r>
            <a:r>
              <a:rPr lang="en-US" altLang="ko-KR" dirty="0"/>
              <a:t>16</a:t>
            </a:r>
            <a:r>
              <a:rPr lang="ko-KR" altLang="en-US" dirty="0"/>
              <a:t>개 또는 </a:t>
            </a:r>
            <a:r>
              <a:rPr lang="en-US" altLang="ko-KR" dirty="0"/>
              <a:t>19</a:t>
            </a:r>
            <a:r>
              <a:rPr lang="ko-KR" altLang="en-US" dirty="0"/>
              <a:t>개의 </a:t>
            </a:r>
            <a:r>
              <a:rPr lang="ko-KR" altLang="en-US" dirty="0" err="1"/>
              <a:t>합성곱</a:t>
            </a:r>
            <a:r>
              <a:rPr lang="ko-KR" altLang="en-US" dirty="0"/>
              <a:t> 층이 있다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마지막 밀집 네트워크는 </a:t>
            </a:r>
            <a:r>
              <a:rPr lang="en-US" altLang="ko-KR" dirty="0"/>
              <a:t>2</a:t>
            </a:r>
            <a:r>
              <a:rPr lang="ko-KR" altLang="en-US" dirty="0"/>
              <a:t>개의 은닉층과 출력층으로 이루어진다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VGGNet</a:t>
            </a:r>
            <a:r>
              <a:rPr lang="ko-KR" altLang="en-US" dirty="0"/>
              <a:t>은 많은 개수의 필터를 사용하지만 </a:t>
            </a:r>
            <a:r>
              <a:rPr lang="en-US" altLang="ko-KR" dirty="0"/>
              <a:t>3×3 </a:t>
            </a:r>
            <a:r>
              <a:rPr lang="ko-KR" altLang="en-US" dirty="0"/>
              <a:t>필터만 사용한다</a:t>
            </a:r>
            <a:endParaRPr lang="en-US" altLang="ko-KR" dirty="0"/>
          </a:p>
        </p:txBody>
      </p:sp>
      <p:pic>
        <p:nvPicPr>
          <p:cNvPr id="6" name="그림 5" descr="title">
            <a:extLst>
              <a:ext uri="{FF2B5EF4-FFF2-40B4-BE49-F238E27FC236}">
                <a16:creationId xmlns:a16="http://schemas.microsoft.com/office/drawing/2014/main" id="{0811BAB2-ED48-40E1-933F-2DC89EE778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1" y="2396872"/>
            <a:ext cx="6645910" cy="3742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config">
            <a:extLst>
              <a:ext uri="{FF2B5EF4-FFF2-40B4-BE49-F238E27FC236}">
                <a16:creationId xmlns:a16="http://schemas.microsoft.com/office/drawing/2014/main" id="{14A5673D-1878-499C-B127-AEBD527D3AC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795938" y="2488965"/>
            <a:ext cx="6885030" cy="1907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31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5B047A-1491-48D6-8BD5-FC49A8931F1D}"/>
              </a:ext>
            </a:extLst>
          </p:cNvPr>
          <p:cNvSpPr txBox="1"/>
          <p:nvPr/>
        </p:nvSpPr>
        <p:spPr>
          <a:xfrm>
            <a:off x="-73404" y="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14.4.5 </a:t>
            </a:r>
            <a:r>
              <a:rPr lang="en-US" altLang="ko-KR" dirty="0" err="1"/>
              <a:t>ResNet</a:t>
            </a:r>
            <a:r>
              <a:rPr lang="en-US" altLang="ko-KR" dirty="0"/>
              <a:t> (</a:t>
            </a:r>
            <a:r>
              <a:rPr lang="ko-KR" altLang="en-US" dirty="0" err="1"/>
              <a:t>잔차</a:t>
            </a:r>
            <a:r>
              <a:rPr lang="ko-KR" altLang="en-US" dirty="0"/>
              <a:t> 네트워크 </a:t>
            </a:r>
            <a:r>
              <a:rPr lang="en-US" altLang="ko-KR" dirty="0" err="1"/>
              <a:t>Residul</a:t>
            </a:r>
            <a:r>
              <a:rPr lang="en-US" altLang="ko-KR" dirty="0"/>
              <a:t> Network)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02457F-B96D-43B5-9EF3-C09559E732E6}"/>
              </a:ext>
            </a:extLst>
          </p:cNvPr>
          <p:cNvSpPr txBox="1"/>
          <p:nvPr/>
        </p:nvSpPr>
        <p:spPr>
          <a:xfrm>
            <a:off x="134224" y="725214"/>
            <a:ext cx="11031523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더 적은 파라미터를 사용해 점점 더 깊은 네트워크로 모델을 구성하는 일반적인 트렌드를 만들었다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이런 깊은 네트워크를 훈련시킬 수 있는 핵심 요소는 </a:t>
            </a:r>
            <a:r>
              <a:rPr lang="ko-KR" altLang="en-US" dirty="0" err="1"/>
              <a:t>스킵</a:t>
            </a:r>
            <a:r>
              <a:rPr lang="ko-KR" altLang="en-US" dirty="0"/>
              <a:t> 연결 </a:t>
            </a:r>
            <a:r>
              <a:rPr lang="en-US" altLang="ko-KR" dirty="0"/>
              <a:t>skip connection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ko-KR" altLang="en-US" dirty="0" err="1"/>
              <a:t>숏컷</a:t>
            </a:r>
            <a:r>
              <a:rPr lang="ko-KR" altLang="en-US" dirty="0"/>
              <a:t> 연결 </a:t>
            </a:r>
            <a:r>
              <a:rPr lang="en-US" altLang="ko-KR" dirty="0"/>
              <a:t>shortcut connection) 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어떤 층에 주입되는 신호가 상위 층의 출력에도 더해진다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D671F9-43B2-468B-A1EE-8F7AEBB87E84}"/>
              </a:ext>
            </a:extLst>
          </p:cNvPr>
          <p:cNvSpPr txBox="1"/>
          <p:nvPr/>
        </p:nvSpPr>
        <p:spPr>
          <a:xfrm>
            <a:off x="134224" y="2388015"/>
            <a:ext cx="10570128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훈련시킬 때는 목적 함수 </a:t>
            </a:r>
            <a:r>
              <a:rPr lang="en-US" altLang="ko-KR" dirty="0"/>
              <a:t>h(x)</a:t>
            </a:r>
            <a:r>
              <a:rPr lang="ko-KR" altLang="en-US" dirty="0"/>
              <a:t>를 모델링하는 것이 목표이다</a:t>
            </a:r>
            <a:r>
              <a:rPr lang="en-US" altLang="ko-KR" dirty="0"/>
              <a:t>. </a:t>
            </a:r>
            <a:r>
              <a:rPr lang="ko-KR" altLang="en-US" dirty="0"/>
              <a:t>만약 입력 </a:t>
            </a:r>
            <a:r>
              <a:rPr lang="en-US" altLang="ko-KR" dirty="0"/>
              <a:t>x</a:t>
            </a:r>
            <a:r>
              <a:rPr lang="ko-KR" altLang="en-US" dirty="0"/>
              <a:t>를 네트워크 출력에 더한다면 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스킵</a:t>
            </a:r>
            <a:r>
              <a:rPr lang="ko-KR" altLang="en-US" dirty="0"/>
              <a:t> 연결을 추가하면</a:t>
            </a:r>
            <a:r>
              <a:rPr lang="en-US" altLang="ko-KR" dirty="0"/>
              <a:t>) </a:t>
            </a:r>
            <a:r>
              <a:rPr lang="ko-KR" altLang="en-US" dirty="0"/>
              <a:t>네트워크는 </a:t>
            </a:r>
            <a:r>
              <a:rPr lang="en-US" altLang="ko-KR" dirty="0"/>
              <a:t>h(x) </a:t>
            </a:r>
            <a:r>
              <a:rPr lang="ko-KR" altLang="en-US" dirty="0"/>
              <a:t>대신 </a:t>
            </a:r>
            <a:r>
              <a:rPr lang="en-US" altLang="ko-KR" dirty="0"/>
              <a:t>f(x)=h(x)-x</a:t>
            </a:r>
            <a:r>
              <a:rPr lang="ko-KR" altLang="en-US" dirty="0"/>
              <a:t>를 학습하게 될 것이다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ko-KR" altLang="en-US" dirty="0" err="1"/>
              <a:t>잔차</a:t>
            </a:r>
            <a:r>
              <a:rPr lang="ko-KR" altLang="en-US" dirty="0"/>
              <a:t> 학습</a:t>
            </a:r>
            <a:r>
              <a:rPr lang="en-US" altLang="ko-KR" dirty="0" err="1"/>
              <a:t>residul</a:t>
            </a:r>
            <a:r>
              <a:rPr lang="en-US" altLang="ko-KR" dirty="0"/>
              <a:t> learning</a:t>
            </a:r>
            <a:r>
              <a:rPr lang="ko-KR" altLang="en-US" dirty="0"/>
              <a:t>이라고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C80ECF8-9C78-4C02-9A5C-B1B9F39DB86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79" y="3686897"/>
            <a:ext cx="5269306" cy="287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11AEC78-5694-4B2C-A490-D01520BD84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14" y="3507535"/>
            <a:ext cx="5431495" cy="31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06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85DC42-0A0D-4291-A96D-E089E35B46DF}"/>
              </a:ext>
            </a:extLst>
          </p:cNvPr>
          <p:cNvSpPr txBox="1"/>
          <p:nvPr/>
        </p:nvSpPr>
        <p:spPr>
          <a:xfrm>
            <a:off x="219074" y="3352092"/>
            <a:ext cx="11496676" cy="1679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일반적인 신경망을 초기화할 때는 가중치가 </a:t>
            </a:r>
            <a:r>
              <a:rPr lang="en-US" altLang="ko-KR" dirty="0"/>
              <a:t>0</a:t>
            </a:r>
            <a:r>
              <a:rPr lang="ko-KR" altLang="en-US" dirty="0"/>
              <a:t>에 가깝기 때문에 네트워크도 </a:t>
            </a:r>
            <a:r>
              <a:rPr lang="en-US" altLang="ko-KR" dirty="0"/>
              <a:t>0</a:t>
            </a:r>
            <a:r>
              <a:rPr lang="ko-KR" altLang="en-US" dirty="0"/>
              <a:t>에 가까운 값을 출력한다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 err="1"/>
              <a:t>스킵</a:t>
            </a:r>
            <a:r>
              <a:rPr lang="ko-KR" altLang="en-US" dirty="0"/>
              <a:t> 연결을 추가하면 이 네트워크는 입력과 같은 값을 출력한다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초기에는 </a:t>
            </a:r>
            <a:r>
              <a:rPr lang="ko-KR" altLang="en-US" dirty="0" err="1"/>
              <a:t>항등</a:t>
            </a:r>
            <a:r>
              <a:rPr lang="ko-KR" altLang="en-US" dirty="0"/>
              <a:t> 함수</a:t>
            </a:r>
            <a:r>
              <a:rPr lang="en-US" altLang="ko-KR" dirty="0"/>
              <a:t>identity function</a:t>
            </a:r>
            <a:r>
              <a:rPr lang="ko-KR" altLang="en-US" dirty="0"/>
              <a:t>를 모델링한다</a:t>
            </a:r>
            <a:r>
              <a:rPr lang="en-US" altLang="ko-KR" dirty="0"/>
              <a:t>. </a:t>
            </a:r>
            <a:r>
              <a:rPr lang="ko-KR" altLang="en-US" dirty="0"/>
              <a:t>목적 함수가 </a:t>
            </a:r>
            <a:r>
              <a:rPr lang="ko-KR" altLang="en-US" dirty="0" err="1"/>
              <a:t>항등</a:t>
            </a:r>
            <a:r>
              <a:rPr lang="ko-KR" altLang="en-US" dirty="0"/>
              <a:t> 함수에 매우 가깝다면</a:t>
            </a:r>
            <a:r>
              <a:rPr lang="en-US" altLang="ko-KR" dirty="0"/>
              <a:t>(</a:t>
            </a:r>
            <a:r>
              <a:rPr lang="ko-KR" altLang="en-US" dirty="0"/>
              <a:t>대부분의 경우에 해당</a:t>
            </a:r>
            <a:r>
              <a:rPr lang="en-US" altLang="ko-KR" dirty="0"/>
              <a:t>) </a:t>
            </a:r>
            <a:r>
              <a:rPr lang="ko-KR" altLang="en-US" dirty="0"/>
              <a:t>훈련 속도가 매우 빨라질 것이다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9FF975-4311-4D95-8D47-10BD9A45A9A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87" y="379269"/>
            <a:ext cx="4624388" cy="26704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AEDE83-2D97-4598-91F6-16BF52C4C867}"/>
              </a:ext>
            </a:extLst>
          </p:cNvPr>
          <p:cNvSpPr txBox="1"/>
          <p:nvPr/>
        </p:nvSpPr>
        <p:spPr>
          <a:xfrm>
            <a:off x="130809" y="5262086"/>
            <a:ext cx="11673205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또한 </a:t>
            </a:r>
            <a:r>
              <a:rPr lang="ko-KR" altLang="en-US" dirty="0" err="1"/>
              <a:t>스킵</a:t>
            </a:r>
            <a:r>
              <a:rPr lang="ko-KR" altLang="en-US" dirty="0"/>
              <a:t> 연결을 많이 추가하면 일부 층이 아직 학습되지 않았더라도 네트워크는 훈련을 시작할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스킵</a:t>
            </a:r>
            <a:r>
              <a:rPr lang="ko-KR" altLang="en-US" dirty="0"/>
              <a:t> 연결 덕분에 입력 신호가 전체 네트워크에 손쉽게 영향을 미치게 된다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심층 </a:t>
            </a:r>
            <a:r>
              <a:rPr lang="ko-KR" altLang="en-US" dirty="0" err="1"/>
              <a:t>잔차</a:t>
            </a:r>
            <a:r>
              <a:rPr lang="ko-KR" altLang="en-US" dirty="0"/>
              <a:t> 네트워크는 </a:t>
            </a:r>
            <a:r>
              <a:rPr lang="ko-KR" altLang="en-US" dirty="0" err="1"/>
              <a:t>스킵</a:t>
            </a:r>
            <a:r>
              <a:rPr lang="ko-KR" altLang="en-US" dirty="0"/>
              <a:t> 연결을 가진 작은 신경망인 </a:t>
            </a:r>
            <a:r>
              <a:rPr lang="ko-KR" altLang="en-US" dirty="0" err="1"/>
              <a:t>잔차</a:t>
            </a:r>
            <a:r>
              <a:rPr lang="ko-KR" altLang="en-US" dirty="0"/>
              <a:t> 유닛</a:t>
            </a:r>
            <a:r>
              <a:rPr lang="en-US" altLang="ko-KR" dirty="0" err="1"/>
              <a:t>residul</a:t>
            </a:r>
            <a:r>
              <a:rPr lang="en-US" altLang="ko-KR" dirty="0"/>
              <a:t> unit(RU)</a:t>
            </a:r>
            <a:r>
              <a:rPr lang="ko-KR" altLang="en-US" dirty="0"/>
              <a:t>을 쌓은 것으로 볼 수 있다</a:t>
            </a:r>
            <a:r>
              <a:rPr lang="en-US" altLang="ko-KR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43FA179-6852-4C62-B326-3F3B3C9D64E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4" y="0"/>
            <a:ext cx="5261066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8646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553D33-2048-475C-B339-84B7DB3D3E74}"/>
              </a:ext>
            </a:extLst>
          </p:cNvPr>
          <p:cNvSpPr txBox="1"/>
          <p:nvPr/>
        </p:nvSpPr>
        <p:spPr>
          <a:xfrm>
            <a:off x="184558" y="2610683"/>
            <a:ext cx="1189558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ResNet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기존의 </a:t>
            </a:r>
            <a:r>
              <a:rPr lang="en-US" altLang="ko-KR" dirty="0"/>
              <a:t>neural net</a:t>
            </a:r>
            <a:r>
              <a:rPr lang="ko-KR" altLang="en-US" dirty="0"/>
              <a:t>의 학습 목적은 </a:t>
            </a:r>
            <a:r>
              <a:rPr lang="en-US" altLang="ko-KR" dirty="0"/>
              <a:t>input(x)</a:t>
            </a:r>
            <a:r>
              <a:rPr lang="ko-KR" altLang="en-US" dirty="0"/>
              <a:t>을 </a:t>
            </a:r>
            <a:r>
              <a:rPr lang="ko-KR" altLang="en-US" dirty="0" err="1"/>
              <a:t>타겟값</a:t>
            </a:r>
            <a:r>
              <a:rPr lang="en-US" altLang="ko-KR" dirty="0"/>
              <a:t>(y)</a:t>
            </a:r>
            <a:r>
              <a:rPr lang="ko-KR" altLang="en-US" dirty="0"/>
              <a:t>으로 </a:t>
            </a:r>
            <a:r>
              <a:rPr lang="en-US" altLang="ko-KR" dirty="0"/>
              <a:t>mapping</a:t>
            </a:r>
            <a:r>
              <a:rPr lang="ko-KR" altLang="en-US" dirty="0"/>
              <a:t>하는 함수 </a:t>
            </a:r>
            <a:r>
              <a:rPr lang="en-US" altLang="ko-KR" dirty="0"/>
              <a:t>H(x)</a:t>
            </a:r>
            <a:r>
              <a:rPr lang="ko-KR" altLang="en-US" dirty="0"/>
              <a:t>를 찾는 </a:t>
            </a:r>
            <a:r>
              <a:rPr lang="ko-KR" altLang="en-US" dirty="0" err="1"/>
              <a:t>것이였다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altLang="ko-KR" dirty="0"/>
              <a:t>H(x)-y</a:t>
            </a:r>
            <a:r>
              <a:rPr lang="ko-KR" altLang="en-US" dirty="0"/>
              <a:t>를 최소화하는 방향으로 학습을 진행한다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이때 이미지 </a:t>
            </a:r>
            <a:r>
              <a:rPr lang="en-US" altLang="ko-KR" dirty="0"/>
              <a:t>classification</a:t>
            </a:r>
            <a:r>
              <a:rPr lang="ko-KR" altLang="en-US" dirty="0"/>
              <a:t>과 같은 문제의 경우 </a:t>
            </a:r>
            <a:r>
              <a:rPr lang="en-US" altLang="ko-KR" dirty="0"/>
              <a:t>x</a:t>
            </a:r>
            <a:r>
              <a:rPr lang="ko-KR" altLang="en-US" dirty="0"/>
              <a:t>에 대한 </a:t>
            </a:r>
            <a:r>
              <a:rPr lang="ko-KR" altLang="en-US" dirty="0" err="1"/>
              <a:t>타겟값</a:t>
            </a:r>
            <a:r>
              <a:rPr lang="ko-KR" alt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는 사실 </a:t>
            </a:r>
            <a:r>
              <a:rPr lang="en-US" altLang="ko-KR" dirty="0"/>
              <a:t>x</a:t>
            </a:r>
            <a:r>
              <a:rPr lang="ko-KR" altLang="en-US" dirty="0"/>
              <a:t>를 대변하는 것으로 </a:t>
            </a:r>
            <a:r>
              <a:rPr lang="en-US" altLang="ko-KR" dirty="0"/>
              <a:t>y</a:t>
            </a:r>
            <a:r>
              <a:rPr lang="ko-KR" altLang="en-US" dirty="0"/>
              <a:t>와 </a:t>
            </a:r>
            <a:r>
              <a:rPr lang="en-US" altLang="ko-KR" dirty="0"/>
              <a:t>x</a:t>
            </a:r>
            <a:r>
              <a:rPr lang="ko-KR" altLang="en-US" dirty="0"/>
              <a:t>의 의미가 같게끔</a:t>
            </a:r>
          </a:p>
          <a:p>
            <a:endParaRPr lang="ko-KR" altLang="en-US" dirty="0"/>
          </a:p>
          <a:p>
            <a:r>
              <a:rPr lang="en-US" altLang="ko-KR" dirty="0"/>
              <a:t>mapping</a:t>
            </a:r>
            <a:r>
              <a:rPr lang="ko-KR" altLang="en-US" dirty="0" err="1"/>
              <a:t>해야한다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강아지 사진의 </a:t>
            </a:r>
            <a:r>
              <a:rPr lang="en-US" altLang="ko-KR" dirty="0"/>
              <a:t>pixel</a:t>
            </a:r>
            <a:r>
              <a:rPr lang="ko-KR" altLang="en-US" dirty="0"/>
              <a:t>값이 </a:t>
            </a:r>
            <a:r>
              <a:rPr lang="en-US" altLang="ko-KR" dirty="0"/>
              <a:t>input(x)</a:t>
            </a:r>
            <a:r>
              <a:rPr lang="ko-KR" altLang="en-US" dirty="0"/>
              <a:t>로 </a:t>
            </a:r>
            <a:r>
              <a:rPr lang="ko-KR" altLang="en-US" dirty="0" err="1"/>
              <a:t>주어질때</a:t>
            </a:r>
            <a:r>
              <a:rPr lang="ko-KR" altLang="en-US" dirty="0"/>
              <a:t> 이를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label</a:t>
            </a:r>
            <a:r>
              <a:rPr lang="ko-KR" altLang="en-US" dirty="0"/>
              <a:t>중 강아지가 </a:t>
            </a:r>
            <a:r>
              <a:rPr lang="en-US" altLang="ko-KR" dirty="0"/>
              <a:t>1</a:t>
            </a:r>
            <a:r>
              <a:rPr lang="ko-KR" altLang="en-US" dirty="0"/>
              <a:t>에 해당한다면</a:t>
            </a:r>
          </a:p>
          <a:p>
            <a:endParaRPr lang="ko-KR" altLang="en-US" dirty="0"/>
          </a:p>
          <a:p>
            <a:r>
              <a:rPr lang="ko-KR" altLang="en-US" dirty="0" err="1"/>
              <a:t>타겟값</a:t>
            </a:r>
            <a:r>
              <a:rPr lang="en-US" altLang="ko-KR" dirty="0"/>
              <a:t>(y)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로 정해서 학습하는 것이 아닌 강아지 사진의 </a:t>
            </a:r>
            <a:r>
              <a:rPr lang="en-US" altLang="ko-KR" dirty="0"/>
              <a:t>pixel</a:t>
            </a:r>
            <a:r>
              <a:rPr lang="ko-KR" altLang="en-US" dirty="0"/>
              <a:t>값 </a:t>
            </a:r>
            <a:r>
              <a:rPr lang="en-US" altLang="ko-KR" dirty="0"/>
              <a:t>(x)</a:t>
            </a:r>
            <a:r>
              <a:rPr lang="ko-KR" altLang="en-US" dirty="0"/>
              <a:t>로 </a:t>
            </a:r>
            <a:r>
              <a:rPr lang="en-US" altLang="ko-KR" dirty="0"/>
              <a:t>y</a:t>
            </a:r>
            <a:r>
              <a:rPr lang="ko-KR" altLang="en-US" dirty="0"/>
              <a:t>를 </a:t>
            </a:r>
            <a:r>
              <a:rPr lang="en-US" altLang="ko-KR" dirty="0"/>
              <a:t>mapping</a:t>
            </a:r>
            <a:r>
              <a:rPr lang="ko-KR" altLang="en-US" dirty="0" err="1"/>
              <a:t>해야한다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네트워크의 </a:t>
            </a:r>
            <a:r>
              <a:rPr lang="ko-KR" altLang="en-US" dirty="0" err="1"/>
              <a:t>출력값이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가 되도록 </a:t>
            </a:r>
            <a:r>
              <a:rPr lang="en-US" altLang="ko-KR" dirty="0"/>
              <a:t>H(x)-x</a:t>
            </a:r>
            <a:r>
              <a:rPr lang="ko-KR" altLang="en-US" dirty="0"/>
              <a:t>를 최소화하는 방향으로 학습을 진행한다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F(x) = H(x) - x</a:t>
            </a:r>
            <a:r>
              <a:rPr lang="ko-KR" altLang="en-US" dirty="0"/>
              <a:t>를 잔차라고 하며 이 </a:t>
            </a:r>
            <a:r>
              <a:rPr lang="ko-KR" altLang="en-US" dirty="0" err="1"/>
              <a:t>잔차를</a:t>
            </a:r>
            <a:r>
              <a:rPr lang="ko-KR" altLang="en-US" dirty="0"/>
              <a:t> 학습하는 것은 </a:t>
            </a:r>
            <a:r>
              <a:rPr lang="en-US" altLang="ko-KR" dirty="0"/>
              <a:t>Residual learning</a:t>
            </a:r>
            <a:r>
              <a:rPr lang="ko-KR" altLang="en-US" dirty="0"/>
              <a:t>이라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653503-AA24-496C-A3F6-1EE9617D69E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466" y="138353"/>
            <a:ext cx="4342323" cy="236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AC4D8D-47D9-4BF8-91CA-07E56FE49E6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54" y="210663"/>
            <a:ext cx="4475980" cy="258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2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CB799F-FF43-4F8E-B312-B08C1AD18D0F}"/>
              </a:ext>
            </a:extLst>
          </p:cNvPr>
          <p:cNvSpPr txBox="1"/>
          <p:nvPr/>
        </p:nvSpPr>
        <p:spPr>
          <a:xfrm>
            <a:off x="245377" y="335072"/>
            <a:ext cx="11490820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</a:pP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지금까지의 다층 신경망의 층 </a:t>
            </a:r>
            <a:r>
              <a:rPr lang="en-US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: </a:t>
            </a: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한 줄로 길게 늘어선 뉴런 </a:t>
            </a:r>
            <a:r>
              <a:rPr lang="en-US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→ </a:t>
            </a: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입력 이미지를 신경망에 주입 전 </a:t>
            </a:r>
            <a:r>
              <a:rPr lang="en-US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1D</a:t>
            </a: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배열로 펼침</a:t>
            </a:r>
          </a:p>
          <a:p>
            <a:pPr algn="just" latinLnBrk="1">
              <a:lnSpc>
                <a:spcPct val="150000"/>
              </a:lnSpc>
            </a:pPr>
            <a:r>
              <a:rPr lang="en-US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CNN : </a:t>
            </a: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각 층이 </a:t>
            </a:r>
            <a:r>
              <a:rPr lang="en-US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2D</a:t>
            </a: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로 표현되므로 뉴런을 그에 상응하는 입력과 연결하기 더 쉽다</a:t>
            </a:r>
            <a:r>
              <a:rPr lang="en-US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1C853E-A0F1-477C-80F5-3432C9E27A0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420" y="1218455"/>
            <a:ext cx="4312733" cy="303046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9EBE4F-B26D-467A-9E58-C13F75750F48}"/>
                  </a:ext>
                </a:extLst>
              </p:cNvPr>
              <p:cNvSpPr txBox="1"/>
              <p:nvPr/>
            </p:nvSpPr>
            <p:spPr>
              <a:xfrm>
                <a:off x="687897" y="4466624"/>
                <a:ext cx="10771463" cy="2129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50000"/>
                  </a:lnSpc>
                </a:pPr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어떤 층의 </a:t>
                </a:r>
                <a14:m>
                  <m:oMath xmlns:m="http://schemas.openxmlformats.org/officeDocument/2006/math"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행 </a:t>
                </a:r>
                <a14:m>
                  <m:oMath xmlns:m="http://schemas.openxmlformats.org/officeDocument/2006/math"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열에 있는 한 뉴런은 </a:t>
                </a:r>
                <a:endParaRPr lang="en-US" altLang="ko-KR" sz="1800" kern="1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50000"/>
                  </a:lnSpc>
                </a:pPr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이전 층의 </a:t>
                </a:r>
                <a14:m>
                  <m:oMath xmlns:m="http://schemas.openxmlformats.org/officeDocument/2006/math"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에서 </a:t>
                </a:r>
                <a14:m>
                  <m:oMath xmlns:m="http://schemas.openxmlformats.org/officeDocument/2006/math"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까지의 행과 </a:t>
                </a:r>
                <a:endParaRPr lang="en-US" altLang="ko-KR" sz="1800" i="1" kern="1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에서 </a:t>
                </a:r>
                <a14:m>
                  <m:oMath xmlns:m="http://schemas.openxmlformats.org/officeDocument/2006/math"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까지의 열에 있는 뉴런의 출력에 연결된다</a:t>
                </a:r>
                <a:r>
                  <a:rPr lang="en-US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.</a:t>
                </a:r>
                <a:endParaRPr lang="ko-KR" altLang="ko-KR" sz="1800" kern="1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: </a:t>
                </a:r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수용장의 높이</a:t>
                </a:r>
                <a:r>
                  <a:rPr lang="en-US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너비</a:t>
                </a:r>
              </a:p>
              <a:p>
                <a:pPr algn="just" latinLnBrk="1">
                  <a:lnSpc>
                    <a:spcPct val="150000"/>
                  </a:lnSpc>
                </a:pPr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높이와 너비를 이전 층과 같게 하기 위해 입력의 주위에 </a:t>
                </a:r>
                <a:r>
                  <a:rPr lang="en-US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0</a:t>
                </a:r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을 추가하는 것이 일반적 </a:t>
                </a:r>
                <a:r>
                  <a:rPr lang="en-US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= </a:t>
                </a:r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제로 패딩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9EBE4F-B26D-467A-9E58-C13F75750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7" y="4466624"/>
                <a:ext cx="10771463" cy="2129878"/>
              </a:xfrm>
              <a:prstGeom prst="rect">
                <a:avLst/>
              </a:prstGeom>
              <a:blipFill>
                <a:blip r:embed="rId3"/>
                <a:stretch>
                  <a:fillRect l="-509" b="-40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630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71A8F77-DB5E-4E51-953B-35C5A3C9F78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8" y="125835"/>
            <a:ext cx="4706766" cy="27180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7F0685-F2C0-4ACF-92C1-5B2E6A0C8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63" y="236902"/>
            <a:ext cx="2343477" cy="24958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6066D2-6843-4FF3-A07F-2F4E6E825668}"/>
              </a:ext>
            </a:extLst>
          </p:cNvPr>
          <p:cNvSpPr txBox="1"/>
          <p:nvPr/>
        </p:nvSpPr>
        <p:spPr>
          <a:xfrm>
            <a:off x="0" y="2990850"/>
            <a:ext cx="121919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이때 왼쪽 그림처럼 네트워크의 </a:t>
            </a:r>
            <a:r>
              <a:rPr lang="en-US" altLang="ko-KR" dirty="0"/>
              <a:t>output</a:t>
            </a:r>
            <a:r>
              <a:rPr lang="ko-KR" altLang="en-US" dirty="0"/>
              <a:t>이 </a:t>
            </a:r>
            <a:r>
              <a:rPr lang="en-US" altLang="ko-KR" dirty="0"/>
              <a:t>x</a:t>
            </a:r>
            <a:r>
              <a:rPr lang="ko-KR" altLang="en-US" dirty="0"/>
              <a:t>가 되도록 </a:t>
            </a:r>
            <a:r>
              <a:rPr lang="en-US" altLang="ko-KR" dirty="0"/>
              <a:t>mapping</a:t>
            </a:r>
            <a:r>
              <a:rPr lang="ko-KR" altLang="en-US" dirty="0"/>
              <a:t>하는 것이 아닌</a:t>
            </a:r>
          </a:p>
          <a:p>
            <a:endParaRPr lang="ko-KR" altLang="en-US" dirty="0"/>
          </a:p>
          <a:p>
            <a:r>
              <a:rPr lang="ko-KR" altLang="en-US" dirty="0"/>
              <a:t>오른쪽 그림처럼 마지막에 </a:t>
            </a:r>
            <a:r>
              <a:rPr lang="en-US" altLang="ko-KR" dirty="0"/>
              <a:t>x</a:t>
            </a:r>
            <a:r>
              <a:rPr lang="ko-KR" altLang="en-US" dirty="0"/>
              <a:t>를 더해서 네트워크의 </a:t>
            </a:r>
            <a:r>
              <a:rPr lang="en-US" altLang="ko-KR" dirty="0"/>
              <a:t>output</a:t>
            </a:r>
            <a:r>
              <a:rPr lang="ko-KR" altLang="en-US" dirty="0"/>
              <a:t>은 </a:t>
            </a:r>
            <a:r>
              <a:rPr lang="en-US" altLang="ko-KR" dirty="0"/>
              <a:t>0</a:t>
            </a:r>
            <a:r>
              <a:rPr lang="ko-KR" altLang="en-US" dirty="0"/>
              <a:t>이 되도록 </a:t>
            </a:r>
            <a:r>
              <a:rPr lang="en-US" altLang="ko-KR" dirty="0"/>
              <a:t>mapping</a:t>
            </a:r>
            <a:r>
              <a:rPr lang="ko-KR" altLang="en-US" dirty="0"/>
              <a:t>해서 최종 </a:t>
            </a:r>
            <a:r>
              <a:rPr lang="en-US" altLang="ko-KR" dirty="0"/>
              <a:t>output</a:t>
            </a:r>
            <a:r>
              <a:rPr lang="ko-KR" altLang="en-US" dirty="0"/>
              <a:t>이 </a:t>
            </a:r>
            <a:r>
              <a:rPr lang="en-US" altLang="ko-KR" dirty="0"/>
              <a:t>x</a:t>
            </a:r>
            <a:r>
              <a:rPr lang="ko-KR" altLang="en-US" dirty="0"/>
              <a:t>가 되도록 학습한다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이유는 왼쪽 그림처럼 단순히 </a:t>
            </a:r>
            <a:r>
              <a:rPr lang="en-US" altLang="ko-KR" dirty="0"/>
              <a:t>H(x)</a:t>
            </a:r>
            <a:r>
              <a:rPr lang="ko-KR" altLang="en-US" dirty="0"/>
              <a:t>가 </a:t>
            </a:r>
            <a:r>
              <a:rPr lang="en-US" altLang="ko-KR" dirty="0"/>
              <a:t>x</a:t>
            </a:r>
            <a:r>
              <a:rPr lang="ko-KR" altLang="en-US" dirty="0"/>
              <a:t>가 되도록 </a:t>
            </a:r>
            <a:r>
              <a:rPr lang="en-US" altLang="ko-KR" dirty="0"/>
              <a:t>residual learning</a:t>
            </a:r>
            <a:r>
              <a:rPr lang="ko-KR" altLang="en-US" dirty="0"/>
              <a:t>으로 학습해도</a:t>
            </a:r>
          </a:p>
          <a:p>
            <a:endParaRPr lang="ko-KR" altLang="en-US" dirty="0"/>
          </a:p>
          <a:p>
            <a:r>
              <a:rPr lang="ko-KR" altLang="en-US" dirty="0"/>
              <a:t>결국 </a:t>
            </a:r>
            <a:r>
              <a:rPr lang="en-US" altLang="ko-KR" dirty="0"/>
              <a:t>gradient vanishing</a:t>
            </a:r>
            <a:r>
              <a:rPr lang="ko-KR" altLang="en-US" dirty="0"/>
              <a:t>문제가 해결된 것은 아니다</a:t>
            </a:r>
            <a:r>
              <a:rPr lang="en-US" altLang="ko-KR" dirty="0"/>
              <a:t>. </a:t>
            </a:r>
            <a:r>
              <a:rPr lang="ko-KR" altLang="en-US" dirty="0"/>
              <a:t>따라서 네트워크는 </a:t>
            </a:r>
            <a:r>
              <a:rPr lang="en-US" altLang="ko-KR" dirty="0"/>
              <a:t>0</a:t>
            </a:r>
            <a:r>
              <a:rPr lang="ko-KR" altLang="en-US" dirty="0"/>
              <a:t>이 되도록 학습시키고 마지막에 </a:t>
            </a:r>
            <a:r>
              <a:rPr lang="en-US" altLang="ko-KR" dirty="0"/>
              <a:t>x</a:t>
            </a:r>
            <a:r>
              <a:rPr lang="ko-KR" altLang="en-US" dirty="0"/>
              <a:t>를 더해서</a:t>
            </a:r>
          </a:p>
          <a:p>
            <a:endParaRPr lang="ko-KR" altLang="en-US" dirty="0"/>
          </a:p>
          <a:p>
            <a:r>
              <a:rPr lang="en-US" altLang="ko-KR" dirty="0"/>
              <a:t>H(x)</a:t>
            </a:r>
            <a:r>
              <a:rPr lang="ko-KR" altLang="en-US" dirty="0"/>
              <a:t>가 </a:t>
            </a:r>
            <a:r>
              <a:rPr lang="en-US" altLang="ko-KR" dirty="0"/>
              <a:t>x</a:t>
            </a:r>
            <a:r>
              <a:rPr lang="ko-KR" altLang="en-US" dirty="0"/>
              <a:t>가 되도록 학습하면 미분을 해도 </a:t>
            </a:r>
            <a:r>
              <a:rPr lang="en-US" altLang="ko-KR" dirty="0"/>
              <a:t>x</a:t>
            </a:r>
            <a:r>
              <a:rPr lang="ko-KR" altLang="en-US" dirty="0"/>
              <a:t>자체는 </a:t>
            </a:r>
            <a:r>
              <a:rPr lang="ko-KR" altLang="en-US" dirty="0" err="1"/>
              <a:t>미분값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을 갖기 때문에 각 </a:t>
            </a:r>
            <a:r>
              <a:rPr lang="en-US" altLang="ko-KR" dirty="0"/>
              <a:t>layer</a:t>
            </a:r>
            <a:r>
              <a:rPr lang="ko-KR" altLang="en-US" dirty="0"/>
              <a:t>마다</a:t>
            </a:r>
            <a:endParaRPr lang="en-US" altLang="ko-KR" dirty="0"/>
          </a:p>
          <a:p>
            <a:endParaRPr lang="en-US" altLang="ko-KR" u="sng" dirty="0"/>
          </a:p>
          <a:p>
            <a:r>
              <a:rPr lang="en-US" altLang="ko-KR" u="sng" dirty="0"/>
              <a:t>“</a:t>
            </a:r>
            <a:r>
              <a:rPr lang="ko-KR" altLang="en-US" u="sng" dirty="0"/>
              <a:t>최소 </a:t>
            </a:r>
            <a:r>
              <a:rPr lang="en-US" altLang="ko-KR" u="sng" dirty="0"/>
              <a:t>gradient</a:t>
            </a:r>
            <a:r>
              <a:rPr lang="ko-KR" altLang="en-US" u="sng" dirty="0"/>
              <a:t>로 </a:t>
            </a:r>
            <a:r>
              <a:rPr lang="en-US" altLang="ko-KR" u="sng" dirty="0"/>
              <a:t>1</a:t>
            </a:r>
            <a:r>
              <a:rPr lang="ko-KR" altLang="en-US" u="sng" dirty="0"/>
              <a:t>은 갖도록 한 것이다</a:t>
            </a:r>
            <a:r>
              <a:rPr lang="en-US" altLang="ko-KR" u="sng" dirty="0"/>
              <a:t>＂</a:t>
            </a:r>
            <a:endParaRPr lang="ko-KR" altLang="en-US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2A6398-1DC9-4220-ADF6-B27A2B1FBEA5}"/>
              </a:ext>
            </a:extLst>
          </p:cNvPr>
          <p:cNvSpPr txBox="1"/>
          <p:nvPr/>
        </p:nvSpPr>
        <p:spPr>
          <a:xfrm>
            <a:off x="32700" y="6277153"/>
            <a:ext cx="115323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따라서 </a:t>
            </a:r>
            <a:r>
              <a:rPr lang="en-US" altLang="ko-KR" dirty="0"/>
              <a:t>layer</a:t>
            </a:r>
            <a:r>
              <a:rPr lang="ko-KR" altLang="en-US" dirty="0"/>
              <a:t>가 아무리 깊어져도 최소 </a:t>
            </a:r>
            <a:r>
              <a:rPr lang="en-US" altLang="ko-KR" dirty="0"/>
              <a:t>gradient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이상의 값을 가지므로 </a:t>
            </a:r>
            <a:r>
              <a:rPr lang="en-US" altLang="ko-KR" dirty="0"/>
              <a:t>gradient vanishing </a:t>
            </a:r>
            <a:r>
              <a:rPr lang="ko-KR" altLang="en-US" dirty="0"/>
              <a:t>문제를 해결한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6818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471196-2867-4F20-9BF2-95177B8B608B}"/>
              </a:ext>
            </a:extLst>
          </p:cNvPr>
          <p:cNvSpPr txBox="1"/>
          <p:nvPr/>
        </p:nvSpPr>
        <p:spPr>
          <a:xfrm>
            <a:off x="276225" y="3664714"/>
            <a:ext cx="12573000" cy="337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이미지에서는 </a:t>
            </a:r>
            <a:r>
              <a:rPr lang="en-US" altLang="ko-KR" dirty="0"/>
              <a:t>H(x) = x</a:t>
            </a:r>
            <a:r>
              <a:rPr lang="ko-KR" altLang="en-US" dirty="0"/>
              <a:t>가 되도록 학습시킨다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네트워크의 </a:t>
            </a:r>
            <a:r>
              <a:rPr lang="en-US" altLang="ko-KR" dirty="0"/>
              <a:t>output F(x)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이 되도록 학습시킨다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3. F(x)+x=H(x)=x</a:t>
            </a:r>
            <a:r>
              <a:rPr lang="ko-KR" altLang="en-US" dirty="0"/>
              <a:t>가 되도록 학습시키면 미분해도 </a:t>
            </a:r>
            <a:r>
              <a:rPr lang="en-US" altLang="ko-KR" dirty="0"/>
              <a:t>F(x)+x</a:t>
            </a:r>
            <a:r>
              <a:rPr lang="ko-KR" altLang="en-US" dirty="0"/>
              <a:t>의 </a:t>
            </a:r>
            <a:r>
              <a:rPr lang="ko-KR" altLang="en-US" dirty="0" err="1"/>
              <a:t>미분값은</a:t>
            </a:r>
            <a:r>
              <a:rPr lang="ko-KR" altLang="en-US" dirty="0"/>
              <a:t> </a:t>
            </a:r>
            <a:r>
              <a:rPr lang="en-US" altLang="ko-KR" dirty="0"/>
              <a:t>F'(x) + 1</a:t>
            </a:r>
            <a:r>
              <a:rPr lang="ko-KR" altLang="en-US" dirty="0"/>
              <a:t>로 최소 </a:t>
            </a:r>
            <a:r>
              <a:rPr lang="en-US" altLang="ko-KR" dirty="0"/>
              <a:t>1</a:t>
            </a:r>
            <a:r>
              <a:rPr lang="ko-KR" altLang="en-US" dirty="0"/>
              <a:t>이상이다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4. </a:t>
            </a:r>
            <a:r>
              <a:rPr lang="ko-KR" altLang="en-US" dirty="0"/>
              <a:t>모든 </a:t>
            </a:r>
            <a:r>
              <a:rPr lang="en-US" altLang="ko-KR" dirty="0"/>
              <a:t>layer</a:t>
            </a:r>
            <a:r>
              <a:rPr lang="ko-KR" altLang="en-US" dirty="0"/>
              <a:t>에서의 </a:t>
            </a:r>
            <a:r>
              <a:rPr lang="en-US" altLang="ko-KR" dirty="0"/>
              <a:t>gradient</a:t>
            </a:r>
            <a:r>
              <a:rPr lang="ko-KR" altLang="en-US" dirty="0"/>
              <a:t>가 </a:t>
            </a:r>
            <a:r>
              <a:rPr lang="en-US" altLang="ko-KR" dirty="0"/>
              <a:t>1+F'(x)</a:t>
            </a:r>
            <a:r>
              <a:rPr lang="ko-KR" altLang="en-US" dirty="0"/>
              <a:t>이므로 </a:t>
            </a:r>
            <a:r>
              <a:rPr lang="en-US" altLang="ko-KR" dirty="0"/>
              <a:t>gradient vanishing</a:t>
            </a:r>
            <a:r>
              <a:rPr lang="ko-KR" altLang="en-US" dirty="0"/>
              <a:t>현상을 해결했다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26EBFA-F531-4042-8520-C6CFC39260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307" y="504624"/>
            <a:ext cx="4354835" cy="25148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C5449A-C480-4F66-AAE7-5BCA03268FE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32" y="618923"/>
            <a:ext cx="3721014" cy="20290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495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CC608E-97F6-49F9-B4A9-F14CC76AB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291134" y="-2481019"/>
            <a:ext cx="5504957" cy="1208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11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3F2CC0-C0CC-45F1-9A90-C9DAA1CE935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85" y="-1"/>
            <a:ext cx="6148850" cy="37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E2A867-77CF-455E-AC01-074589575A6F}"/>
              </a:ext>
            </a:extLst>
          </p:cNvPr>
          <p:cNvSpPr txBox="1"/>
          <p:nvPr/>
        </p:nvSpPr>
        <p:spPr>
          <a:xfrm>
            <a:off x="0" y="3481626"/>
            <a:ext cx="11518106" cy="337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GoogLeNet</a:t>
            </a:r>
            <a:r>
              <a:rPr lang="ko-KR" altLang="en-US" dirty="0"/>
              <a:t>과 똑같이 시작하고 종료하며</a:t>
            </a:r>
            <a:r>
              <a:rPr lang="en-US" altLang="ko-KR" dirty="0"/>
              <a:t>, </a:t>
            </a:r>
            <a:r>
              <a:rPr lang="ko-KR" altLang="en-US" dirty="0"/>
              <a:t>중간에 단순한 </a:t>
            </a:r>
            <a:r>
              <a:rPr lang="ko-KR" altLang="en-US" dirty="0" err="1"/>
              <a:t>잔차</a:t>
            </a:r>
            <a:r>
              <a:rPr lang="ko-KR" altLang="en-US" dirty="0"/>
              <a:t> 유닛을 매우 깊게 쌓는다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각 </a:t>
            </a:r>
            <a:r>
              <a:rPr lang="ko-KR" altLang="en-US" dirty="0" err="1"/>
              <a:t>잔차</a:t>
            </a:r>
            <a:r>
              <a:rPr lang="ko-KR" altLang="en-US" dirty="0"/>
              <a:t> 유닛은 배치 정규화</a:t>
            </a:r>
            <a:r>
              <a:rPr lang="en-US" altLang="ko-KR" dirty="0"/>
              <a:t>(BN)</a:t>
            </a:r>
            <a:r>
              <a:rPr lang="ko-KR" altLang="en-US" dirty="0"/>
              <a:t>와 </a:t>
            </a:r>
            <a:r>
              <a:rPr lang="en-US" altLang="ko-KR" dirty="0" err="1"/>
              <a:t>ReLU</a:t>
            </a:r>
            <a:r>
              <a:rPr lang="en-US" altLang="ko-KR" dirty="0"/>
              <a:t>, 3×3 </a:t>
            </a:r>
            <a:r>
              <a:rPr lang="ko-KR" altLang="en-US" dirty="0"/>
              <a:t>커널을 사용하고 공간 정보를 유지하는 </a:t>
            </a:r>
            <a:r>
              <a:rPr lang="en-US" altLang="ko-KR" dirty="0"/>
              <a:t>(</a:t>
            </a:r>
            <a:r>
              <a:rPr lang="ko-KR" altLang="en-US" dirty="0" err="1"/>
              <a:t>스트라이드</a:t>
            </a:r>
            <a:r>
              <a:rPr lang="ko-KR" altLang="en-US" dirty="0"/>
              <a:t> </a:t>
            </a:r>
            <a:r>
              <a:rPr lang="en-US" altLang="ko-KR" dirty="0"/>
              <a:t>1. "same" </a:t>
            </a:r>
            <a:r>
              <a:rPr lang="ko-KR" altLang="en-US" dirty="0"/>
              <a:t>패딩</a:t>
            </a:r>
            <a:r>
              <a:rPr lang="en-US" altLang="ko-KR" dirty="0"/>
              <a:t>) </a:t>
            </a:r>
            <a:r>
              <a:rPr lang="ko-KR" altLang="en-US" dirty="0"/>
              <a:t>두 개의 </a:t>
            </a:r>
            <a:r>
              <a:rPr lang="ko-KR" altLang="en-US" dirty="0" err="1"/>
              <a:t>합성곱</a:t>
            </a:r>
            <a:r>
              <a:rPr lang="ko-KR" altLang="en-US" dirty="0"/>
              <a:t> 층</a:t>
            </a:r>
            <a:r>
              <a:rPr lang="en-US" altLang="ko-KR" dirty="0"/>
              <a:t>(</a:t>
            </a:r>
            <a:r>
              <a:rPr lang="ko-KR" altLang="en-US" dirty="0" err="1"/>
              <a:t>풀링</a:t>
            </a:r>
            <a:r>
              <a:rPr lang="ko-KR" altLang="en-US" dirty="0"/>
              <a:t> 층이 없다</a:t>
            </a:r>
            <a:r>
              <a:rPr lang="en-US" altLang="ko-KR" dirty="0"/>
              <a:t>)</a:t>
            </a:r>
            <a:r>
              <a:rPr lang="ko-KR" altLang="en-US" dirty="0"/>
              <a:t>으로 이루어져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특성 </a:t>
            </a:r>
            <a:r>
              <a:rPr lang="ko-KR" altLang="en-US" dirty="0" err="1"/>
              <a:t>맵의</a:t>
            </a:r>
            <a:r>
              <a:rPr lang="ko-KR" altLang="en-US" dirty="0"/>
              <a:t> 수는 몇 개의 </a:t>
            </a:r>
            <a:r>
              <a:rPr lang="ko-KR" altLang="en-US" dirty="0" err="1"/>
              <a:t>잔차</a:t>
            </a:r>
            <a:r>
              <a:rPr lang="ko-KR" altLang="en-US" dirty="0"/>
              <a:t> 유닛마다 두 배로 늘어나고 높이와 너비는 절반이 된다</a:t>
            </a:r>
            <a:r>
              <a:rPr lang="en-US" altLang="ko-KR" dirty="0"/>
              <a:t>. (</a:t>
            </a:r>
            <a:r>
              <a:rPr lang="ko-KR" altLang="en-US" dirty="0" err="1"/>
              <a:t>스트라이드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인 </a:t>
            </a:r>
            <a:r>
              <a:rPr lang="ko-KR" altLang="en-US" dirty="0" err="1"/>
              <a:t>합성곱</a:t>
            </a:r>
            <a:r>
              <a:rPr lang="ko-KR" altLang="en-US" dirty="0"/>
              <a:t> 층을 이용해서</a:t>
            </a:r>
            <a:r>
              <a:rPr lang="en-US" altLang="ko-KR" dirty="0"/>
              <a:t>). </a:t>
            </a:r>
            <a:r>
              <a:rPr lang="ko-KR" altLang="en-US" dirty="0"/>
              <a:t>이러한 경우 입력과 출력의 크기가 다르기 때문에 입력이 </a:t>
            </a:r>
            <a:r>
              <a:rPr lang="ko-KR" altLang="en-US" dirty="0" err="1"/>
              <a:t>잔차</a:t>
            </a:r>
            <a:r>
              <a:rPr lang="ko-KR" altLang="en-US" dirty="0"/>
              <a:t> 유닛의 출력에 바로 더해질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[Figure 14-17] </a:t>
            </a:r>
            <a:r>
              <a:rPr lang="ko-KR" altLang="en-US" dirty="0"/>
              <a:t>에서 파선으로 표시된 </a:t>
            </a:r>
            <a:r>
              <a:rPr lang="ko-KR" altLang="en-US" dirty="0" err="1"/>
              <a:t>스킵</a:t>
            </a:r>
            <a:r>
              <a:rPr lang="ko-KR" altLang="en-US" dirty="0"/>
              <a:t> 연결에 영향을 미침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이 문제를 해결하기 위해 </a:t>
            </a:r>
            <a:r>
              <a:rPr lang="ko-KR" altLang="en-US" dirty="0" err="1"/>
              <a:t>스트라이드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이고 출력 특성 </a:t>
            </a:r>
            <a:r>
              <a:rPr lang="ko-KR" altLang="en-US" dirty="0" err="1"/>
              <a:t>맵의</a:t>
            </a:r>
            <a:r>
              <a:rPr lang="ko-KR" altLang="en-US" dirty="0"/>
              <a:t> 수가 같은 </a:t>
            </a:r>
            <a:r>
              <a:rPr lang="en-US" altLang="ko-KR" dirty="0"/>
              <a:t>1×1 </a:t>
            </a:r>
            <a:r>
              <a:rPr lang="ko-KR" altLang="en-US" dirty="0" err="1"/>
              <a:t>합성곱</a:t>
            </a:r>
            <a:r>
              <a:rPr lang="ko-KR" altLang="en-US" dirty="0"/>
              <a:t> 층으로 입력을 통과시킨다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07BA92-9A90-4054-9A12-21A843F294A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903" y="284281"/>
            <a:ext cx="3234203" cy="291306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794836-2585-4093-8607-9B3C2A2D2348}"/>
              </a:ext>
            </a:extLst>
          </p:cNvPr>
          <p:cNvSpPr txBox="1"/>
          <p:nvPr/>
        </p:nvSpPr>
        <p:spPr>
          <a:xfrm>
            <a:off x="9132094" y="3154819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GoogLeNet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884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B9C5F9C-34B3-4934-9C31-53CF280167A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" y="-1"/>
            <a:ext cx="5013244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D7FE00-611A-4F81-9288-998960D8E286}"/>
              </a:ext>
            </a:extLst>
          </p:cNvPr>
          <p:cNvSpPr txBox="1"/>
          <p:nvPr/>
        </p:nvSpPr>
        <p:spPr>
          <a:xfrm>
            <a:off x="0" y="2630091"/>
            <a:ext cx="12192000" cy="3895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ResNet-34</a:t>
            </a:r>
            <a:r>
              <a:rPr lang="ko-KR" altLang="en-US" dirty="0"/>
              <a:t>는 </a:t>
            </a:r>
            <a:r>
              <a:rPr lang="en-US" altLang="ko-KR" dirty="0"/>
              <a:t>(</a:t>
            </a:r>
            <a:r>
              <a:rPr lang="ko-KR" altLang="en-US" dirty="0" err="1"/>
              <a:t>합성곱</a:t>
            </a:r>
            <a:r>
              <a:rPr lang="ko-KR" altLang="en-US" dirty="0"/>
              <a:t> 층과 완전 연결 층만 헤아려서</a:t>
            </a:r>
            <a:r>
              <a:rPr lang="en-US" altLang="ko-KR" dirty="0"/>
              <a:t>) 34</a:t>
            </a:r>
            <a:r>
              <a:rPr lang="ko-KR" altLang="en-US" dirty="0"/>
              <a:t>개 층으로 이루어진 </a:t>
            </a:r>
            <a:r>
              <a:rPr lang="en-US" altLang="ko-KR" dirty="0" err="1"/>
              <a:t>ResNet</a:t>
            </a:r>
            <a:r>
              <a:rPr lang="ko-KR" altLang="en-US" dirty="0"/>
              <a:t>으로 </a:t>
            </a:r>
            <a:r>
              <a:rPr lang="en-US" altLang="ko-KR" dirty="0"/>
              <a:t>64</a:t>
            </a:r>
            <a:r>
              <a:rPr lang="ko-KR" altLang="en-US" dirty="0"/>
              <a:t>개의 특성 </a:t>
            </a:r>
            <a:r>
              <a:rPr lang="ko-KR" altLang="en-US" dirty="0" err="1"/>
              <a:t>맵을</a:t>
            </a:r>
            <a:r>
              <a:rPr lang="ko-KR" altLang="en-US" dirty="0"/>
              <a:t> 출력하는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en-US" altLang="ko-KR" dirty="0"/>
              <a:t>RU, 128</a:t>
            </a:r>
            <a:r>
              <a:rPr lang="ko-KR" altLang="en-US" dirty="0"/>
              <a:t>개 </a:t>
            </a:r>
            <a:r>
              <a:rPr lang="ko-KR" altLang="en-US" dirty="0" err="1"/>
              <a:t>맵의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 </a:t>
            </a:r>
            <a:r>
              <a:rPr lang="en-US" altLang="ko-KR" dirty="0"/>
              <a:t>RU, 256</a:t>
            </a:r>
            <a:r>
              <a:rPr lang="ko-KR" altLang="en-US" dirty="0"/>
              <a:t>개 </a:t>
            </a:r>
            <a:r>
              <a:rPr lang="ko-KR" altLang="en-US" dirty="0" err="1"/>
              <a:t>맵의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개 </a:t>
            </a:r>
            <a:r>
              <a:rPr lang="en-US" altLang="ko-KR" dirty="0"/>
              <a:t>RU, 512</a:t>
            </a:r>
            <a:r>
              <a:rPr lang="ko-KR" altLang="en-US" dirty="0"/>
              <a:t>개 </a:t>
            </a:r>
            <a:r>
              <a:rPr lang="ko-KR" altLang="en-US" dirty="0" err="1"/>
              <a:t>맵의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en-US" altLang="ko-KR" dirty="0"/>
              <a:t>RU</a:t>
            </a:r>
            <a:r>
              <a:rPr lang="ko-KR" altLang="en-US" dirty="0"/>
              <a:t>를 포함한다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ResNet-152</a:t>
            </a:r>
            <a:r>
              <a:rPr lang="ko-KR" altLang="en-US" dirty="0"/>
              <a:t>는 조금 다른 </a:t>
            </a:r>
            <a:r>
              <a:rPr lang="ko-KR" altLang="en-US" dirty="0" err="1"/>
              <a:t>잔차</a:t>
            </a:r>
            <a:r>
              <a:rPr lang="ko-KR" altLang="en-US" dirty="0"/>
              <a:t> 유닛을 가진다</a:t>
            </a:r>
            <a:r>
              <a:rPr lang="en-US" altLang="ko-KR" dirty="0"/>
              <a:t>. </a:t>
            </a:r>
            <a:r>
              <a:rPr lang="ko-KR" altLang="en-US" dirty="0"/>
              <a:t>예를 들어 </a:t>
            </a:r>
            <a:r>
              <a:rPr lang="en-US" altLang="ko-KR" dirty="0"/>
              <a:t>256</a:t>
            </a:r>
            <a:r>
              <a:rPr lang="ko-KR" altLang="en-US" dirty="0"/>
              <a:t>개의 특성 </a:t>
            </a:r>
            <a:r>
              <a:rPr lang="ko-KR" altLang="en-US" dirty="0" err="1"/>
              <a:t>맵으로</a:t>
            </a:r>
            <a:r>
              <a:rPr lang="ko-KR" altLang="en-US" dirty="0"/>
              <a:t> 된 두 개의 </a:t>
            </a:r>
            <a:r>
              <a:rPr lang="en-US" altLang="ko-KR" dirty="0"/>
              <a:t>3×3 </a:t>
            </a:r>
            <a:r>
              <a:rPr lang="ko-KR" altLang="en-US" dirty="0" err="1"/>
              <a:t>합성곱</a:t>
            </a:r>
            <a:r>
              <a:rPr lang="ko-KR" altLang="en-US" dirty="0"/>
              <a:t> 층 대신 세 개의 </a:t>
            </a:r>
            <a:r>
              <a:rPr lang="ko-KR" altLang="en-US" dirty="0" err="1"/>
              <a:t>합성곱</a:t>
            </a:r>
            <a:r>
              <a:rPr lang="ko-KR" altLang="en-US" dirty="0"/>
              <a:t> 층을 사용한다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dirty="0"/>
              <a:t>(</a:t>
            </a:r>
            <a:r>
              <a:rPr lang="ko-KR" altLang="en-US" dirty="0"/>
              <a:t>앞서 언급한</a:t>
            </a:r>
            <a:r>
              <a:rPr lang="en-US" altLang="ko-KR" dirty="0"/>
              <a:t>) </a:t>
            </a:r>
            <a:r>
              <a:rPr lang="ko-KR" altLang="en-US" dirty="0"/>
              <a:t>병목 층처럼 작동하는 </a:t>
            </a:r>
            <a:r>
              <a:rPr lang="en-US" altLang="ko-KR" dirty="0"/>
              <a:t>(4</a:t>
            </a:r>
            <a:r>
              <a:rPr lang="ko-KR" altLang="en-US" dirty="0"/>
              <a:t>배 작은</a:t>
            </a:r>
            <a:r>
              <a:rPr lang="en-US" altLang="ko-KR" dirty="0"/>
              <a:t>) 64</a:t>
            </a:r>
            <a:r>
              <a:rPr lang="ko-KR" altLang="en-US" dirty="0"/>
              <a:t>개 특성 </a:t>
            </a:r>
            <a:r>
              <a:rPr lang="ko-KR" altLang="en-US" dirty="0" err="1"/>
              <a:t>맵의</a:t>
            </a:r>
            <a:r>
              <a:rPr lang="ko-KR" altLang="en-US" dirty="0"/>
              <a:t> </a:t>
            </a:r>
            <a:r>
              <a:rPr lang="en-US" altLang="ko-KR" dirty="0"/>
              <a:t>1×1 </a:t>
            </a:r>
            <a:r>
              <a:rPr lang="ko-KR" altLang="en-US" dirty="0" err="1"/>
              <a:t>합성곱</a:t>
            </a:r>
            <a:r>
              <a:rPr lang="ko-KR" altLang="en-US" dirty="0"/>
              <a:t> 층</a:t>
            </a:r>
            <a:r>
              <a:rPr lang="en-US" altLang="ko-KR" dirty="0"/>
              <a:t>, </a:t>
            </a:r>
            <a:r>
              <a:rPr lang="ko-KR" altLang="en-US" dirty="0"/>
              <a:t>그 다음에 </a:t>
            </a:r>
            <a:r>
              <a:rPr lang="en-US" altLang="ko-KR" dirty="0"/>
              <a:t>64</a:t>
            </a:r>
            <a:r>
              <a:rPr lang="ko-KR" altLang="en-US" dirty="0"/>
              <a:t>개 특성 </a:t>
            </a:r>
            <a:r>
              <a:rPr lang="ko-KR" altLang="en-US" dirty="0" err="1"/>
              <a:t>맵의</a:t>
            </a:r>
            <a:r>
              <a:rPr lang="ko-KR" altLang="en-US" dirty="0"/>
              <a:t> </a:t>
            </a:r>
            <a:r>
              <a:rPr lang="en-US" altLang="ko-KR" dirty="0"/>
              <a:t>3×3 </a:t>
            </a:r>
            <a:r>
              <a:rPr lang="ko-KR" altLang="en-US" dirty="0"/>
              <a:t>층</a:t>
            </a:r>
            <a:r>
              <a:rPr lang="en-US" altLang="ko-KR" dirty="0"/>
              <a:t>, </a:t>
            </a:r>
            <a:r>
              <a:rPr lang="ko-KR" altLang="en-US" dirty="0"/>
              <a:t>마지막으로 원본 깊이를 복원하는 </a:t>
            </a:r>
            <a:r>
              <a:rPr lang="en-US" altLang="ko-KR" dirty="0"/>
              <a:t>(64</a:t>
            </a:r>
            <a:r>
              <a:rPr lang="ko-KR" altLang="en-US" dirty="0"/>
              <a:t>의 </a:t>
            </a:r>
            <a:r>
              <a:rPr lang="en-US" altLang="ko-KR" dirty="0"/>
              <a:t>4</a:t>
            </a:r>
            <a:r>
              <a:rPr lang="ko-KR" altLang="en-US" dirty="0"/>
              <a:t>배인</a:t>
            </a:r>
            <a:r>
              <a:rPr lang="en-US" altLang="ko-KR" dirty="0"/>
              <a:t>) 256</a:t>
            </a:r>
            <a:r>
              <a:rPr lang="ko-KR" altLang="en-US" dirty="0"/>
              <a:t>개 특성 </a:t>
            </a:r>
            <a:r>
              <a:rPr lang="ko-KR" altLang="en-US" dirty="0" err="1"/>
              <a:t>맵의</a:t>
            </a:r>
            <a:r>
              <a:rPr lang="ko-KR" altLang="en-US" dirty="0"/>
              <a:t> </a:t>
            </a:r>
            <a:r>
              <a:rPr lang="en-US" altLang="ko-KR" dirty="0"/>
              <a:t>1×1 </a:t>
            </a:r>
            <a:r>
              <a:rPr lang="ko-KR" altLang="en-US" dirty="0" err="1"/>
              <a:t>합성곱</a:t>
            </a:r>
            <a:r>
              <a:rPr lang="ko-KR" altLang="en-US" dirty="0"/>
              <a:t> 층이다</a:t>
            </a:r>
            <a:r>
              <a:rPr lang="en-US" altLang="ko-KR" dirty="0"/>
              <a:t>. 256</a:t>
            </a:r>
            <a:r>
              <a:rPr lang="ko-KR" altLang="en-US" dirty="0"/>
              <a:t>개 </a:t>
            </a:r>
            <a:r>
              <a:rPr lang="ko-KR" altLang="en-US" dirty="0" err="1"/>
              <a:t>맵을</a:t>
            </a:r>
            <a:r>
              <a:rPr lang="ko-KR" altLang="en-US" dirty="0"/>
              <a:t> 출력하는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en-US" altLang="ko-KR" dirty="0"/>
              <a:t>RU, 512</a:t>
            </a:r>
            <a:r>
              <a:rPr lang="ko-KR" altLang="en-US" dirty="0"/>
              <a:t>개 </a:t>
            </a:r>
            <a:r>
              <a:rPr lang="ko-KR" altLang="en-US" dirty="0" err="1"/>
              <a:t>맵의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개 </a:t>
            </a:r>
            <a:r>
              <a:rPr lang="en-US" altLang="ko-KR" dirty="0"/>
              <a:t>RU, 1024</a:t>
            </a:r>
            <a:r>
              <a:rPr lang="ko-KR" altLang="en-US" dirty="0"/>
              <a:t>개 </a:t>
            </a:r>
            <a:r>
              <a:rPr lang="ko-KR" altLang="en-US" dirty="0" err="1"/>
              <a:t>맵의</a:t>
            </a:r>
            <a:r>
              <a:rPr lang="ko-KR" altLang="en-US" dirty="0"/>
              <a:t> </a:t>
            </a:r>
            <a:r>
              <a:rPr lang="en-US" altLang="ko-KR" dirty="0"/>
              <a:t>36</a:t>
            </a:r>
            <a:r>
              <a:rPr lang="ko-KR" altLang="en-US" dirty="0"/>
              <a:t>개 </a:t>
            </a:r>
            <a:r>
              <a:rPr lang="en-US" altLang="ko-KR" dirty="0"/>
              <a:t>RU, </a:t>
            </a:r>
            <a:r>
              <a:rPr lang="ko-KR" altLang="en-US" dirty="0"/>
              <a:t>그리고 마지막으로 </a:t>
            </a:r>
            <a:r>
              <a:rPr lang="en-US" altLang="ko-KR" dirty="0"/>
              <a:t>2048</a:t>
            </a:r>
            <a:r>
              <a:rPr lang="ko-KR" altLang="en-US" dirty="0"/>
              <a:t>개 </a:t>
            </a:r>
            <a:r>
              <a:rPr lang="ko-KR" altLang="en-US" dirty="0" err="1"/>
              <a:t>맵의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en-US" altLang="ko-KR" dirty="0"/>
              <a:t>RU</a:t>
            </a:r>
            <a:r>
              <a:rPr lang="ko-KR" altLang="en-US" dirty="0"/>
              <a:t>를 포함한다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2605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BDF27D3-F4EC-4D99-805F-69292EE4262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670" y="114056"/>
            <a:ext cx="5421824" cy="351837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E0697C-40CA-4688-8AAD-7E0539D02511}"/>
                  </a:ext>
                </a:extLst>
              </p:cNvPr>
              <p:cNvSpPr txBox="1"/>
              <p:nvPr/>
            </p:nvSpPr>
            <p:spPr>
              <a:xfrm>
                <a:off x="1905699" y="3812119"/>
                <a:ext cx="8380602" cy="29594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50000"/>
                  </a:lnSpc>
                </a:pPr>
                <a:r>
                  <a:rPr lang="ko-KR" altLang="ko-KR" sz="1800" b="1" kern="100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스트라이드</a:t>
                </a:r>
                <a:r>
                  <a:rPr lang="ko-KR" altLang="ko-KR" sz="1800" b="1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400" b="1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stride</a:t>
                </a:r>
                <a:r>
                  <a:rPr lang="en-US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: </a:t>
                </a:r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한 수용장과 다음 </a:t>
                </a:r>
                <a:r>
                  <a:rPr lang="ko-KR" altLang="ko-KR" sz="1800" kern="100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수용장</a:t>
                </a:r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사이의 간격</a:t>
                </a:r>
                <a:r>
                  <a:rPr lang="en-US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.</a:t>
                </a:r>
                <a:endParaRPr lang="ko-KR" altLang="ko-KR" sz="1800" kern="1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50000"/>
                  </a:lnSpc>
                </a:pPr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큰 입력층을 훨씬 작은 층에 연결할 수 있다</a:t>
                </a:r>
                <a:r>
                  <a:rPr lang="en-US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.</a:t>
                </a:r>
                <a:endParaRPr lang="ko-KR" altLang="ko-KR" sz="1800" kern="1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50000"/>
                  </a:lnSpc>
                </a:pPr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모델의 계산 복잡도를 크게 낮춰준다</a:t>
                </a:r>
                <a:r>
                  <a:rPr lang="en-US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.</a:t>
                </a:r>
                <a:endParaRPr lang="ko-KR" altLang="ko-KR" sz="1800" kern="1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50000"/>
                  </a:lnSpc>
                </a:pPr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가로</a:t>
                </a:r>
                <a:r>
                  <a:rPr lang="en-US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세로방향으로 </a:t>
                </a:r>
                <a:r>
                  <a:rPr lang="ko-KR" altLang="ko-KR" sz="1800" kern="100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스트라이드가</a:t>
                </a:r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동일할 필요는 없다</a:t>
                </a:r>
                <a:r>
                  <a:rPr lang="en-US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.</a:t>
                </a:r>
                <a:endParaRPr lang="ko-KR" altLang="ko-KR" sz="1800" kern="1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50000"/>
                  </a:lnSpc>
                </a:pPr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상위 층의 </a:t>
                </a:r>
                <a14:m>
                  <m:oMath xmlns:m="http://schemas.openxmlformats.org/officeDocument/2006/math"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행</a:t>
                </a:r>
                <a:r>
                  <a:rPr lang="en-US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열에 있는 뉴런이 이전 층의 </a:t>
                </a:r>
                <a14:m>
                  <m:oMath xmlns:m="http://schemas.openxmlformats.org/officeDocument/2006/math"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에서 </a:t>
                </a:r>
                <a14:m>
                  <m:oMath xmlns:m="http://schemas.openxmlformats.org/officeDocument/2006/math"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까지의 행과 </a:t>
                </a:r>
                <a:endParaRPr lang="en-US" altLang="ko-KR" sz="1800" i="1" kern="1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에서 </a:t>
                </a:r>
                <a14:m>
                  <m:oMath xmlns:m="http://schemas.openxmlformats.org/officeDocument/2006/math"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까지의 열에 위치한 뉴런과 연결된다</a:t>
                </a:r>
                <a:r>
                  <a:rPr lang="en-US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.</a:t>
                </a:r>
                <a:endParaRPr lang="ko-KR" altLang="ko-KR" sz="1800" kern="1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: </a:t>
                </a:r>
                <a:r>
                  <a:rPr lang="ko-KR" altLang="ko-KR" sz="1800" kern="100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스트라이드의</a:t>
                </a:r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수직</a:t>
                </a:r>
                <a:r>
                  <a:rPr lang="en-US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/</a:t>
                </a:r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수평 값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E0697C-40CA-4688-8AAD-7E0539D02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699" y="3812119"/>
                <a:ext cx="8380602" cy="2959465"/>
              </a:xfrm>
              <a:prstGeom prst="rect">
                <a:avLst/>
              </a:prstGeom>
              <a:blipFill>
                <a:blip r:embed="rId3"/>
                <a:stretch>
                  <a:fillRect l="-655" b="-2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6936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352B5A-438E-4AF4-A368-532045DF20E8}"/>
              </a:ext>
            </a:extLst>
          </p:cNvPr>
          <p:cNvSpPr txBox="1"/>
          <p:nvPr/>
        </p:nvSpPr>
        <p:spPr>
          <a:xfrm>
            <a:off x="220211" y="23478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/>
            <a:r>
              <a:rPr lang="en-US" altLang="ko-KR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14.2.1 </a:t>
            </a:r>
            <a:r>
              <a:rPr lang="ko-KR" altLang="ko-KR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필터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FF786E-AEE1-48AC-965B-B4C4DF30DA0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10" y="150894"/>
            <a:ext cx="5549944" cy="3479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onvolution filters">
            <a:extLst>
              <a:ext uri="{FF2B5EF4-FFF2-40B4-BE49-F238E27FC236}">
                <a16:creationId xmlns:a16="http://schemas.microsoft.com/office/drawing/2014/main" id="{D4A2EF92-599B-4013-97F3-3CDCDAD38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97" y="4086318"/>
            <a:ext cx="5430496" cy="201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CC528C-2EE5-47D5-A5F6-C926DBC70F55}"/>
              </a:ext>
            </a:extLst>
          </p:cNvPr>
          <p:cNvSpPr txBox="1"/>
          <p:nvPr/>
        </p:nvSpPr>
        <p:spPr>
          <a:xfrm>
            <a:off x="1302391" y="1978364"/>
            <a:ext cx="60946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05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뉴런은 가운데 수직선 부분을 제외하고는 수용장에 있는 모든 것을 무시한다</a:t>
            </a:r>
            <a:endParaRPr lang="ko-KR" altLang="en-US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E8E00-7930-46B8-B337-D0867E6BB1B1}"/>
              </a:ext>
            </a:extLst>
          </p:cNvPr>
          <p:cNvSpPr txBox="1"/>
          <p:nvPr/>
        </p:nvSpPr>
        <p:spPr>
          <a:xfrm>
            <a:off x="6461096" y="1961256"/>
            <a:ext cx="60946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05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가운데 수평선 부분을 제외하고는 </a:t>
            </a:r>
            <a:r>
              <a:rPr lang="ko-KR" altLang="ko-KR" sz="1050" kern="100" dirty="0" err="1">
                <a:effectLst/>
                <a:latin typeface="+mj-ea"/>
                <a:ea typeface="+mj-ea"/>
                <a:cs typeface="Times New Roman" panose="02020603050405020304" pitchFamily="18" charset="0"/>
              </a:rPr>
              <a:t>수용장</a:t>
            </a:r>
            <a:r>
              <a:rPr lang="ko-KR" altLang="ko-KR" sz="105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안의 모든 것을 무시할 것이다</a:t>
            </a:r>
            <a:r>
              <a:rPr lang="en-US" altLang="ko-KR" sz="105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.</a:t>
            </a:r>
            <a:endParaRPr lang="ko-KR" alt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CC626A-2F72-447C-A52B-C19F5FB680AA}"/>
              </a:ext>
            </a:extLst>
          </p:cNvPr>
          <p:cNvSpPr txBox="1"/>
          <p:nvPr/>
        </p:nvSpPr>
        <p:spPr>
          <a:xfrm>
            <a:off x="295711" y="1552203"/>
            <a:ext cx="62791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/>
            <a:r>
              <a:rPr lang="ko-KR" altLang="ko-KR" sz="16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흰 수직선은 강조되고 나머지는 </a:t>
            </a:r>
            <a:r>
              <a:rPr lang="ko-KR" altLang="ko-KR" sz="1600" kern="100" dirty="0" err="1">
                <a:effectLst/>
                <a:latin typeface="+mj-ea"/>
                <a:ea typeface="+mj-ea"/>
                <a:cs typeface="Times New Roman" panose="02020603050405020304" pitchFamily="18" charset="0"/>
              </a:rPr>
              <a:t>희미해졌다</a:t>
            </a:r>
            <a:r>
              <a:rPr lang="en-US" altLang="ko-KR" sz="16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0395C5-F06C-4AF1-9612-F9D8DE720DE1}"/>
              </a:ext>
            </a:extLst>
          </p:cNvPr>
          <p:cNvSpPr txBox="1"/>
          <p:nvPr/>
        </p:nvSpPr>
        <p:spPr>
          <a:xfrm>
            <a:off x="7761914" y="1580952"/>
            <a:ext cx="62791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/>
            <a:r>
              <a:rPr lang="ko-KR" altLang="ko-KR" sz="16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흰 수평선이 강조되고 나머지는 </a:t>
            </a:r>
            <a:r>
              <a:rPr lang="ko-KR" altLang="ko-KR" sz="1600" kern="100" dirty="0" err="1">
                <a:effectLst/>
                <a:latin typeface="+mj-ea"/>
                <a:ea typeface="+mj-ea"/>
                <a:cs typeface="Times New Roman" panose="02020603050405020304" pitchFamily="18" charset="0"/>
              </a:rPr>
              <a:t>희미해졌다</a:t>
            </a:r>
            <a:r>
              <a:rPr lang="en-US" altLang="ko-KR" sz="16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. </a:t>
            </a:r>
            <a:endParaRPr lang="ko-KR" altLang="ko-KR" sz="16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552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6DEE6C-4A58-4498-870A-88C3518A9D84}"/>
              </a:ext>
            </a:extLst>
          </p:cNvPr>
          <p:cNvSpPr txBox="1"/>
          <p:nvPr/>
        </p:nvSpPr>
        <p:spPr>
          <a:xfrm>
            <a:off x="102765" y="7539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/>
            <a:r>
              <a:rPr lang="en-US" altLang="ko-KR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14.2.2 </a:t>
            </a:r>
            <a:r>
              <a:rPr lang="ko-KR" altLang="ko-KR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여러 가지 특성 맵 쌓기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AA43E-260C-415C-ADFF-C138160900A4}"/>
              </a:ext>
            </a:extLst>
          </p:cNvPr>
          <p:cNvSpPr txBox="1"/>
          <p:nvPr/>
        </p:nvSpPr>
        <p:spPr>
          <a:xfrm>
            <a:off x="102765" y="444726"/>
            <a:ext cx="11339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/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실제 </a:t>
            </a:r>
            <a:r>
              <a:rPr lang="ko-KR" altLang="ko-KR" sz="1800" kern="100" dirty="0" err="1">
                <a:effectLst/>
                <a:latin typeface="+mj-ea"/>
                <a:ea typeface="+mj-ea"/>
                <a:cs typeface="Times New Roman" panose="02020603050405020304" pitchFamily="18" charset="0"/>
              </a:rPr>
              <a:t>합성곱은</a:t>
            </a: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여러 가지 필터를 가지고 필터마나 하나의 특성 </a:t>
            </a:r>
            <a:r>
              <a:rPr lang="ko-KR" altLang="ko-KR" sz="1800" kern="100" dirty="0" err="1">
                <a:effectLst/>
                <a:latin typeface="+mj-ea"/>
                <a:ea typeface="+mj-ea"/>
                <a:cs typeface="Times New Roman" panose="02020603050405020304" pitchFamily="18" charset="0"/>
              </a:rPr>
              <a:t>맵을</a:t>
            </a: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출력하므로 </a:t>
            </a:r>
            <a:r>
              <a:rPr lang="en-US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3D</a:t>
            </a: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로 표현하는 것이 더 정확하다</a:t>
            </a:r>
            <a:r>
              <a:rPr lang="en-US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E4325A-122D-4245-A589-D546C25CD0A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03" y="909228"/>
            <a:ext cx="3595112" cy="320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E59ADEF-D2CA-4F3A-81D4-231ADD2A7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605" y="1231627"/>
            <a:ext cx="5675764" cy="255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181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9FE7FBD-13C8-4001-B53F-6957C569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24" y="0"/>
            <a:ext cx="6194700" cy="359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nter image description here">
            <a:extLst>
              <a:ext uri="{FF2B5EF4-FFF2-40B4-BE49-F238E27FC236}">
                <a16:creationId xmlns:a16="http://schemas.microsoft.com/office/drawing/2014/main" id="{CED71465-390F-4EDB-8944-04A84E43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36147"/>
            <a:ext cx="5889832" cy="384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092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7D8F83-C0AD-42B8-A0D1-CE86EB885043}"/>
              </a:ext>
            </a:extLst>
          </p:cNvPr>
          <p:cNvSpPr txBox="1"/>
          <p:nvPr/>
        </p:nvSpPr>
        <p:spPr>
          <a:xfrm>
            <a:off x="471880" y="4814848"/>
            <a:ext cx="11515987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각 특성 </a:t>
            </a:r>
            <a:r>
              <a:rPr lang="ko-KR" altLang="en-US" dirty="0" err="1"/>
              <a:t>맵의</a:t>
            </a:r>
            <a:r>
              <a:rPr lang="ko-KR" altLang="en-US" dirty="0"/>
              <a:t> 픽셀은 하나의 뉴런에 해당하고 하나의 특성 맵 안에서는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모든 뉴런이 같은 파라미터</a:t>
            </a:r>
            <a:r>
              <a:rPr lang="en-US" altLang="ko-KR" dirty="0"/>
              <a:t>(</a:t>
            </a:r>
            <a:r>
              <a:rPr lang="ko-KR" altLang="en-US" dirty="0"/>
              <a:t>즉 동일한 가중치와 편향</a:t>
            </a:r>
            <a:r>
              <a:rPr lang="en-US" altLang="ko-KR" dirty="0"/>
              <a:t>)</a:t>
            </a:r>
            <a:r>
              <a:rPr lang="ko-KR" altLang="en-US" dirty="0"/>
              <a:t>를 공유하지만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다른 특성 </a:t>
            </a:r>
            <a:r>
              <a:rPr lang="ko-KR" altLang="en-US" dirty="0" err="1"/>
              <a:t>맵에</a:t>
            </a:r>
            <a:r>
              <a:rPr lang="ko-KR" altLang="en-US" dirty="0"/>
              <a:t> 있는 뉴런은 다른 파라미터를 사용한다</a:t>
            </a:r>
            <a:r>
              <a:rPr lang="en-US" altLang="ko-KR" dirty="0"/>
              <a:t>. </a:t>
            </a:r>
            <a:r>
              <a:rPr lang="ko-KR" altLang="en-US" dirty="0"/>
              <a:t>한 뉴런의 수용장은 앞서 설명한 것과 같지만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이전 층에 있는 모든 특성 </a:t>
            </a:r>
            <a:r>
              <a:rPr lang="ko-KR" altLang="en-US" dirty="0" err="1"/>
              <a:t>맵에</a:t>
            </a:r>
            <a:r>
              <a:rPr lang="ko-KR" altLang="en-US" dirty="0"/>
              <a:t> 걸쳐 확장된다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57C377-287B-4346-AB45-89D43F29D0E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76" y="302003"/>
            <a:ext cx="4047540" cy="36072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3596E7-CE2A-4221-8CDF-1611708429AB}"/>
              </a:ext>
            </a:extLst>
          </p:cNvPr>
          <p:cNvSpPr txBox="1"/>
          <p:nvPr/>
        </p:nvSpPr>
        <p:spPr>
          <a:xfrm>
            <a:off x="471880" y="6358693"/>
            <a:ext cx="10937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간단히 말해 하나의 </a:t>
            </a:r>
            <a:r>
              <a:rPr lang="ko-KR" altLang="en-US" dirty="0" err="1"/>
              <a:t>합성곱</a:t>
            </a:r>
            <a:r>
              <a:rPr lang="ko-KR" altLang="en-US" dirty="0"/>
              <a:t> 층이 입력에 여러 필터를 동시에 적용하여 입력에 있는 여러 특성을 감지할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A4D0E413-6250-46C8-80DB-20211542FF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94974" y="3994251"/>
            <a:ext cx="5309235" cy="8166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9B4403-6049-4654-BB8C-D58A0AE3AC7F}"/>
              </a:ext>
            </a:extLst>
          </p:cNvPr>
          <p:cNvSpPr txBox="1"/>
          <p:nvPr/>
        </p:nvSpPr>
        <p:spPr>
          <a:xfrm>
            <a:off x="4773336" y="3543924"/>
            <a:ext cx="8227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800" i="1" kern="0" dirty="0">
                <a:effectLst/>
                <a:latin typeface="MinionPro-It"/>
                <a:ea typeface="맑은 고딕" panose="020B0503020000020004" pitchFamily="50" charset="-127"/>
                <a:cs typeface="MinionPro-It"/>
              </a:rPr>
              <a:t>Equation 14-1. Computing the output of a neuron in a convolutional layer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84BCE7-E560-48B1-A565-0A3CCB750033}"/>
                  </a:ext>
                </a:extLst>
              </p:cNvPr>
              <p:cNvSpPr txBox="1"/>
              <p:nvPr/>
            </p:nvSpPr>
            <p:spPr>
              <a:xfrm>
                <a:off x="5037555" y="1021829"/>
                <a:ext cx="7963284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/>
                <a:r>
                  <a:rPr lang="ko-KR" altLang="ko-KR" sz="1800" kern="100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합성곱</a:t>
                </a:r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층 </a:t>
                </a:r>
                <a14:m>
                  <m:oMath xmlns:m="http://schemas.openxmlformats.org/officeDocument/2006/math"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에 있는 </a:t>
                </a:r>
                <a14:m>
                  <m:oMath xmlns:m="http://schemas.openxmlformats.org/officeDocument/2006/math"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특성 </a:t>
                </a:r>
                <a:r>
                  <a:rPr lang="ko-KR" altLang="ko-KR" sz="1800" kern="100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맵의</a:t>
                </a:r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행</a:t>
                </a:r>
                <a:r>
                  <a:rPr lang="en-US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열에 위치한 뉴런은</a:t>
                </a:r>
              </a:p>
              <a:p>
                <a:pPr algn="just" latinLnBrk="1"/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이전 </a:t>
                </a:r>
                <a14:m>
                  <m:oMath xmlns:m="http://schemas.openxmlformats.org/officeDocument/2006/math"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층에 있는 모든 특성 </a:t>
                </a:r>
                <a:r>
                  <a:rPr lang="ko-KR" altLang="ko-KR" sz="1800" kern="100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맵의</a:t>
                </a:r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에서 </a:t>
                </a:r>
                <a14:m>
                  <m:oMath xmlns:m="http://schemas.openxmlformats.org/officeDocument/2006/math"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까지의 행과 </a:t>
                </a:r>
                <a:endParaRPr lang="en-US" altLang="ko-KR" sz="1800" kern="1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 algn="just" latinLnBrk="1"/>
                <a14:m>
                  <m:oMath xmlns:m="http://schemas.openxmlformats.org/officeDocument/2006/math"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에서 </a:t>
                </a:r>
                <a14:m>
                  <m:oMath xmlns:m="http://schemas.openxmlformats.org/officeDocument/2006/math"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+mj-ea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까지의 열에 위치한 뉴런과 연결된다</a:t>
                </a:r>
                <a:r>
                  <a:rPr lang="en-US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.</a:t>
                </a:r>
                <a:endParaRPr lang="ko-KR" altLang="ko-KR" sz="1800" kern="1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 algn="just" latinLnBrk="1"/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다른 </a:t>
                </a:r>
                <a:r>
                  <a:rPr lang="ko-KR" altLang="ko-KR" sz="1800" kern="100" dirty="0" err="1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특성맵이라도</a:t>
                </a:r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 같은 </a:t>
                </a:r>
                <a14:m>
                  <m:oMath xmlns:m="http://schemas.openxmlformats.org/officeDocument/2006/math"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행과 </a:t>
                </a:r>
                <a14:m>
                  <m:oMath xmlns:m="http://schemas.openxmlformats.org/officeDocument/2006/math">
                    <m:r>
                      <a:rPr lang="en-US" altLang="ko-KR" sz="1800" i="1" kern="100">
                        <a:effectLst/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열에 있는 뉴런이라면 </a:t>
                </a:r>
                <a:endParaRPr lang="en-US" altLang="ko-KR" sz="1800" kern="100" dirty="0">
                  <a:effectLst/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200000"/>
                  </a:lnSpc>
                </a:pPr>
                <a:r>
                  <a:rPr lang="ko-KR" altLang="ko-KR" sz="1800" kern="100" dirty="0">
                    <a:effectLst/>
                    <a:latin typeface="+mj-ea"/>
                    <a:ea typeface="+mj-ea"/>
                    <a:cs typeface="Times New Roman" panose="02020603050405020304" pitchFamily="18" charset="0"/>
                  </a:rPr>
                  <a:t>정확히 이전 층에 있는 동일한 뉴런들의 출력에 연결된다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84BCE7-E560-48B1-A565-0A3CCB750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555" y="1021829"/>
                <a:ext cx="7963284" cy="1679755"/>
              </a:xfrm>
              <a:prstGeom prst="rect">
                <a:avLst/>
              </a:prstGeom>
              <a:blipFill>
                <a:blip r:embed="rId4"/>
                <a:stretch>
                  <a:fillRect l="-612" t="-1818" b="-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164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5F527E-0E5A-46B0-A5EF-E6A34D8D7616}"/>
              </a:ext>
            </a:extLst>
          </p:cNvPr>
          <p:cNvSpPr txBox="1"/>
          <p:nvPr/>
        </p:nvSpPr>
        <p:spPr>
          <a:xfrm>
            <a:off x="51772" y="40755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/>
            <a:r>
              <a:rPr lang="en-US" altLang="ko-KR" sz="2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14.3 </a:t>
            </a:r>
            <a:r>
              <a:rPr lang="ko-KR" altLang="ko-KR" sz="2800" b="1" kern="100" dirty="0" err="1">
                <a:effectLst/>
                <a:latin typeface="+mj-ea"/>
                <a:ea typeface="+mj-ea"/>
                <a:cs typeface="Times New Roman" panose="02020603050405020304" pitchFamily="18" charset="0"/>
              </a:rPr>
              <a:t>풀링</a:t>
            </a:r>
            <a:r>
              <a:rPr lang="ko-KR" altLang="ko-KR" sz="2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층 </a:t>
            </a:r>
            <a:r>
              <a:rPr lang="en-US" altLang="ko-KR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pooling layer</a:t>
            </a:r>
            <a:endParaRPr lang="ko-KR" altLang="ko-KR" sz="28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8FC0D-FEC0-4645-8DA4-C624D4653105}"/>
              </a:ext>
            </a:extLst>
          </p:cNvPr>
          <p:cNvSpPr txBox="1"/>
          <p:nvPr/>
        </p:nvSpPr>
        <p:spPr>
          <a:xfrm>
            <a:off x="-6952" y="700167"/>
            <a:ext cx="117341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계산량</a:t>
            </a:r>
            <a:r>
              <a:rPr lang="en-US" altLang="ko-KR" dirty="0"/>
              <a:t>, </a:t>
            </a:r>
            <a:r>
              <a:rPr lang="ko-KR" altLang="en-US" dirty="0"/>
              <a:t>메모리 사용량</a:t>
            </a:r>
            <a:r>
              <a:rPr lang="en-US" altLang="ko-KR" dirty="0"/>
              <a:t>, (</a:t>
            </a:r>
            <a:r>
              <a:rPr lang="ko-KR" altLang="en-US" dirty="0"/>
              <a:t>결과적으로 과대적합의 위험을 줄여주는</a:t>
            </a:r>
            <a:r>
              <a:rPr lang="en-US" altLang="ko-KR" dirty="0"/>
              <a:t>) </a:t>
            </a:r>
            <a:r>
              <a:rPr lang="ko-KR" altLang="en-US" dirty="0"/>
              <a:t>파라미터 수를 줄이기 위해 입력 이미지의 </a:t>
            </a:r>
            <a:r>
              <a:rPr lang="ko-KR" altLang="en-US" dirty="0" err="1"/>
              <a:t>부표본</a:t>
            </a:r>
            <a:r>
              <a:rPr lang="en-US" altLang="ko-KR" dirty="0"/>
              <a:t>subsample(=</a:t>
            </a:r>
            <a:r>
              <a:rPr lang="ko-KR" altLang="en-US" dirty="0" err="1"/>
              <a:t>축소본</a:t>
            </a:r>
            <a:r>
              <a:rPr lang="en-US" altLang="ko-KR" dirty="0"/>
              <a:t>)</a:t>
            </a:r>
            <a:r>
              <a:rPr lang="ko-KR" altLang="en-US" dirty="0"/>
              <a:t>을 만드는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풀링</a:t>
            </a:r>
            <a:r>
              <a:rPr lang="ko-KR" altLang="en-US" dirty="0"/>
              <a:t> 층의 각 뉴런은 이전 층의 작은 사각 영역의 </a:t>
            </a:r>
            <a:r>
              <a:rPr lang="ko-KR" altLang="en-US" dirty="0" err="1"/>
              <a:t>수용장</a:t>
            </a:r>
            <a:r>
              <a:rPr lang="ko-KR" altLang="en-US" dirty="0"/>
              <a:t> 안에 있는 뉴런의 출력과 연결</a:t>
            </a:r>
          </a:p>
          <a:p>
            <a:r>
              <a:rPr lang="ko-KR" altLang="en-US" dirty="0"/>
              <a:t>→ 하지만 </a:t>
            </a:r>
            <a:r>
              <a:rPr lang="ko-KR" altLang="en-US" dirty="0" err="1"/>
              <a:t>풀링</a:t>
            </a:r>
            <a:r>
              <a:rPr lang="ko-KR" altLang="en-US" dirty="0"/>
              <a:t> 뉴런은 가중치가 없다</a:t>
            </a:r>
            <a:r>
              <a:rPr lang="en-US" altLang="ko-KR" dirty="0"/>
              <a:t>, </a:t>
            </a:r>
            <a:r>
              <a:rPr lang="ko-KR" altLang="en-US" dirty="0"/>
              <a:t>최대나 평균 같은 합산 점수를 사용해 </a:t>
            </a:r>
            <a:r>
              <a:rPr lang="ko-KR" altLang="en-US" dirty="0" err="1"/>
              <a:t>입력값을</a:t>
            </a:r>
            <a:r>
              <a:rPr lang="ko-KR" altLang="en-US" dirty="0"/>
              <a:t> 더하는 것이 전부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8E692C-84F0-4FA8-8833-CE6142D90F4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56" y="2313687"/>
            <a:ext cx="5942818" cy="24745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75A5D8-B2E7-45EF-9F65-EFE642E5F18B}"/>
              </a:ext>
            </a:extLst>
          </p:cNvPr>
          <p:cNvSpPr txBox="1"/>
          <p:nvPr/>
        </p:nvSpPr>
        <p:spPr>
          <a:xfrm>
            <a:off x="203556" y="5146646"/>
            <a:ext cx="110231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최대 </a:t>
            </a:r>
            <a:r>
              <a:rPr lang="ko-KR" altLang="en-US" dirty="0" err="1"/>
              <a:t>풀링</a:t>
            </a:r>
            <a:r>
              <a:rPr lang="ko-KR" altLang="en-US" dirty="0"/>
              <a:t> 층 </a:t>
            </a:r>
            <a:r>
              <a:rPr lang="en-US" altLang="ko-KR" dirty="0"/>
              <a:t>max pooling layer</a:t>
            </a:r>
          </a:p>
          <a:p>
            <a:r>
              <a:rPr lang="en-US" altLang="ko-KR" dirty="0"/>
              <a:t>2×2 </a:t>
            </a:r>
            <a:r>
              <a:rPr lang="ko-KR" altLang="en-US" dirty="0" err="1"/>
              <a:t>풀링</a:t>
            </a:r>
            <a:r>
              <a:rPr lang="ko-KR" altLang="en-US" dirty="0"/>
              <a:t> 커널 </a:t>
            </a:r>
            <a:r>
              <a:rPr lang="en-US" altLang="ko-KR" dirty="0"/>
              <a:t>pooling kernel</a:t>
            </a:r>
            <a:r>
              <a:rPr lang="ko-KR" altLang="en-US" dirty="0"/>
              <a:t>과 </a:t>
            </a:r>
            <a:r>
              <a:rPr lang="ko-KR" altLang="en-US" dirty="0" err="1"/>
              <a:t>스트라이드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를 사용하며 패딩은 없다</a:t>
            </a:r>
            <a:r>
              <a:rPr lang="en-US" altLang="ko-KR" dirty="0"/>
              <a:t>. </a:t>
            </a:r>
            <a:r>
              <a:rPr lang="ko-KR" altLang="en-US" dirty="0"/>
              <a:t>각 수용장에서 가장 큰 </a:t>
            </a:r>
            <a:r>
              <a:rPr lang="ko-KR" altLang="en-US" dirty="0" err="1"/>
              <a:t>입력값이</a:t>
            </a:r>
            <a:r>
              <a:rPr lang="ko-KR" altLang="en-US" dirty="0"/>
              <a:t> 다음 층으로 전달되고 다른 값은 버려진다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풀링</a:t>
            </a:r>
            <a:r>
              <a:rPr lang="ko-KR" altLang="en-US" dirty="0"/>
              <a:t> 커널은 가중치가 없으며 단지 상태가 없는 슬라이딩 윈도우이다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→</a:t>
            </a:r>
            <a:r>
              <a:rPr lang="ko-KR" altLang="en-US" dirty="0"/>
              <a:t>출력 이미지의 높이와 너비는 입력 이미지의 절반이 된다</a:t>
            </a:r>
          </a:p>
        </p:txBody>
      </p:sp>
    </p:spTree>
    <p:extLst>
      <p:ext uri="{BB962C8B-B14F-4D97-AF65-F5344CB8AC3E}">
        <p14:creationId xmlns:p14="http://schemas.microsoft.com/office/powerpoint/2010/main" val="1706356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라운드 ExtraBold"/>
        <a:ea typeface="나눔스퀘어라운드 ExtraBold"/>
        <a:cs typeface=""/>
      </a:majorFont>
      <a:minorFont>
        <a:latin typeface="나눔스퀘어라운드 ExtraBold"/>
        <a:ea typeface="나눔스퀘어라운드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2747</Words>
  <Application>Microsoft Office PowerPoint</Application>
  <PresentationFormat>와이드스크린</PresentationFormat>
  <Paragraphs>190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MinionPro-It</vt:lpstr>
      <vt:lpstr>나눔스퀘어라운드 ExtraBold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박우성</dc:creator>
  <cp:lastModifiedBy>박우성</cp:lastModifiedBy>
  <cp:revision>12</cp:revision>
  <dcterms:created xsi:type="dcterms:W3CDTF">2021-05-09T11:21:03Z</dcterms:created>
  <dcterms:modified xsi:type="dcterms:W3CDTF">2021-05-27T12:49:52Z</dcterms:modified>
</cp:coreProperties>
</file>